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 Id="rId3" Target="../media/image15.png" Type="http://schemas.openxmlformats.org/officeDocument/2006/relationships/image"/><Relationship Id="rId4" Target="../media/image16.jpeg" Type="http://schemas.openxmlformats.org/officeDocument/2006/relationships/image"/><Relationship Id="rId5" Target="../media/image17.jpeg" Type="http://schemas.openxmlformats.org/officeDocument/2006/relationships/image"/><Relationship Id="rId6" Target="../media/image7.png" Type="http://schemas.openxmlformats.org/officeDocument/2006/relationships/image"/><Relationship Id="rId7" Target="../media/image8.svg" Type="http://schemas.openxmlformats.org/officeDocument/2006/relationships/image"/><Relationship Id="rId8" Target="../media/image18.png" Type="http://schemas.openxmlformats.org/officeDocument/2006/relationships/image"/><Relationship Id="rId9" Target="../media/image19.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png" Type="http://schemas.openxmlformats.org/officeDocument/2006/relationships/image"/><Relationship Id="rId3" Target="../media/image12.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grpSp>
        <p:nvGrpSpPr>
          <p:cNvPr name="Group 2" id="2"/>
          <p:cNvGrpSpPr/>
          <p:nvPr/>
        </p:nvGrpSpPr>
        <p:grpSpPr>
          <a:xfrm rot="0">
            <a:off x="17151770" y="0"/>
            <a:ext cx="1136230" cy="10416085"/>
            <a:chOff x="0" y="0"/>
            <a:chExt cx="299254" cy="2743331"/>
          </a:xfrm>
        </p:grpSpPr>
        <p:sp>
          <p:nvSpPr>
            <p:cNvPr name="Freeform 3" id="3"/>
            <p:cNvSpPr/>
            <p:nvPr/>
          </p:nvSpPr>
          <p:spPr>
            <a:xfrm flipH="false" flipV="false" rot="0">
              <a:off x="0" y="0"/>
              <a:ext cx="299254" cy="2743331"/>
            </a:xfrm>
            <a:custGeom>
              <a:avLst/>
              <a:gdLst/>
              <a:ahLst/>
              <a:cxnLst/>
              <a:rect r="r" b="b" t="t" l="l"/>
              <a:pathLst>
                <a:path h="2743331" w="299254">
                  <a:moveTo>
                    <a:pt x="0" y="0"/>
                  </a:moveTo>
                  <a:lnTo>
                    <a:pt x="299254" y="0"/>
                  </a:lnTo>
                  <a:lnTo>
                    <a:pt x="299254" y="2743331"/>
                  </a:lnTo>
                  <a:lnTo>
                    <a:pt x="0" y="2743331"/>
                  </a:lnTo>
                  <a:close/>
                </a:path>
              </a:pathLst>
            </a:custGeom>
            <a:solidFill>
              <a:srgbClr val="FFAF00"/>
            </a:solidFill>
          </p:spPr>
        </p:sp>
        <p:sp>
          <p:nvSpPr>
            <p:cNvPr name="TextBox 4" id="4"/>
            <p:cNvSpPr txBox="true"/>
            <p:nvPr/>
          </p:nvSpPr>
          <p:spPr>
            <a:xfrm>
              <a:off x="0" y="-95250"/>
              <a:ext cx="299254" cy="2838581"/>
            </a:xfrm>
            <a:prstGeom prst="rect">
              <a:avLst/>
            </a:prstGeom>
          </p:spPr>
          <p:txBody>
            <a:bodyPr anchor="ctr" rtlCol="false" tIns="50800" lIns="50800" bIns="50800" rIns="50800"/>
            <a:lstStyle/>
            <a:p>
              <a:pPr algn="ctr">
                <a:lnSpc>
                  <a:spcPts val="3657"/>
                </a:lnSpc>
              </a:pPr>
            </a:p>
          </p:txBody>
        </p:sp>
      </p:grpSp>
      <p:sp>
        <p:nvSpPr>
          <p:cNvPr name="Freeform 5" id="5"/>
          <p:cNvSpPr/>
          <p:nvPr/>
        </p:nvSpPr>
        <p:spPr>
          <a:xfrm flipH="false" flipV="false" rot="0">
            <a:off x="14247058" y="-66353"/>
            <a:ext cx="3012242" cy="10419707"/>
          </a:xfrm>
          <a:custGeom>
            <a:avLst/>
            <a:gdLst/>
            <a:ahLst/>
            <a:cxnLst/>
            <a:rect r="r" b="b" t="t" l="l"/>
            <a:pathLst>
              <a:path h="10419707" w="3012242">
                <a:moveTo>
                  <a:pt x="0" y="0"/>
                </a:moveTo>
                <a:lnTo>
                  <a:pt x="3012242" y="0"/>
                </a:lnTo>
                <a:lnTo>
                  <a:pt x="3012242" y="10419706"/>
                </a:lnTo>
                <a:lnTo>
                  <a:pt x="0" y="1041970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49773" y="1028700"/>
            <a:ext cx="536275" cy="409431"/>
          </a:xfrm>
          <a:custGeom>
            <a:avLst/>
            <a:gdLst/>
            <a:ahLst/>
            <a:cxnLst/>
            <a:rect r="r" b="b" t="t" l="l"/>
            <a:pathLst>
              <a:path h="409431" w="536275">
                <a:moveTo>
                  <a:pt x="0" y="0"/>
                </a:moveTo>
                <a:lnTo>
                  <a:pt x="536274" y="0"/>
                </a:lnTo>
                <a:lnTo>
                  <a:pt x="536274" y="409431"/>
                </a:lnTo>
                <a:lnTo>
                  <a:pt x="0" y="40943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7" id="7"/>
          <p:cNvSpPr txBox="true"/>
          <p:nvPr/>
        </p:nvSpPr>
        <p:spPr>
          <a:xfrm rot="0">
            <a:off x="1028700" y="3627554"/>
            <a:ext cx="11913568" cy="2405022"/>
          </a:xfrm>
          <a:prstGeom prst="rect">
            <a:avLst/>
          </a:prstGeom>
        </p:spPr>
        <p:txBody>
          <a:bodyPr anchor="t" rtlCol="false" tIns="0" lIns="0" bIns="0" rIns="0">
            <a:spAutoFit/>
          </a:bodyPr>
          <a:lstStyle/>
          <a:p>
            <a:pPr algn="l">
              <a:lnSpc>
                <a:spcPts val="19689"/>
              </a:lnSpc>
            </a:pPr>
            <a:r>
              <a:rPr lang="en-US" sz="14064">
                <a:solidFill>
                  <a:srgbClr val="3C7F72"/>
                </a:solidFill>
                <a:latin typeface="Montserrat"/>
                <a:ea typeface="Montserrat"/>
                <a:cs typeface="Montserrat"/>
                <a:sym typeface="Montserrat"/>
              </a:rPr>
              <a:t>Pitch Deck</a:t>
            </a:r>
          </a:p>
        </p:txBody>
      </p:sp>
      <p:sp>
        <p:nvSpPr>
          <p:cNvPr name="TextBox 8" id="8"/>
          <p:cNvSpPr txBox="true"/>
          <p:nvPr/>
        </p:nvSpPr>
        <p:spPr>
          <a:xfrm rot="0">
            <a:off x="1757299" y="885825"/>
            <a:ext cx="2916704" cy="714094"/>
          </a:xfrm>
          <a:prstGeom prst="rect">
            <a:avLst/>
          </a:prstGeom>
        </p:spPr>
        <p:txBody>
          <a:bodyPr anchor="t" rtlCol="false" tIns="0" lIns="0" bIns="0" rIns="0">
            <a:spAutoFit/>
          </a:bodyPr>
          <a:lstStyle/>
          <a:p>
            <a:pPr algn="l">
              <a:lnSpc>
                <a:spcPts val="5265"/>
              </a:lnSpc>
            </a:pPr>
            <a:r>
              <a:rPr lang="en-US" sz="3761">
                <a:solidFill>
                  <a:srgbClr val="992800"/>
                </a:solidFill>
                <a:latin typeface="Montserrat"/>
                <a:ea typeface="Montserrat"/>
                <a:cs typeface="Montserrat"/>
                <a:sym typeface="Montserrat"/>
              </a:rPr>
              <a:t>Logo</a:t>
            </a:r>
          </a:p>
        </p:txBody>
      </p:sp>
      <p:sp>
        <p:nvSpPr>
          <p:cNvPr name="TextBox 9" id="9"/>
          <p:cNvSpPr txBox="true"/>
          <p:nvPr/>
        </p:nvSpPr>
        <p:spPr>
          <a:xfrm rot="0">
            <a:off x="1028700" y="5694221"/>
            <a:ext cx="6616779" cy="680635"/>
          </a:xfrm>
          <a:prstGeom prst="rect">
            <a:avLst/>
          </a:prstGeom>
        </p:spPr>
        <p:txBody>
          <a:bodyPr anchor="t" rtlCol="false" tIns="0" lIns="0" bIns="0" rIns="0">
            <a:spAutoFit/>
          </a:bodyPr>
          <a:lstStyle/>
          <a:p>
            <a:pPr algn="l">
              <a:lnSpc>
                <a:spcPts val="5009"/>
              </a:lnSpc>
            </a:pPr>
            <a:r>
              <a:rPr lang="en-US" sz="3578">
                <a:solidFill>
                  <a:srgbClr val="992800"/>
                </a:solidFill>
                <a:latin typeface="Montserrat"/>
                <a:ea typeface="Montserrat"/>
                <a:cs typeface="Montserrat"/>
                <a:sym typeface="Montserrat"/>
              </a:rPr>
              <a:t>Driven by Purpose, Powered by Innovation.</a:t>
            </a:r>
          </a:p>
        </p:txBody>
      </p:sp>
      <p:sp>
        <p:nvSpPr>
          <p:cNvPr name="TextBox 10" id="10"/>
          <p:cNvSpPr txBox="true"/>
          <p:nvPr/>
        </p:nvSpPr>
        <p:spPr>
          <a:xfrm rot="0">
            <a:off x="1028700" y="8535734"/>
            <a:ext cx="872490" cy="680635"/>
          </a:xfrm>
          <a:prstGeom prst="rect">
            <a:avLst/>
          </a:prstGeom>
        </p:spPr>
        <p:txBody>
          <a:bodyPr anchor="t" rtlCol="false" tIns="0" lIns="0" bIns="0" rIns="0">
            <a:spAutoFit/>
          </a:bodyPr>
          <a:lstStyle/>
          <a:p>
            <a:pPr algn="l">
              <a:lnSpc>
                <a:spcPts val="5009"/>
              </a:lnSpc>
            </a:pPr>
            <a:r>
              <a:rPr lang="en-US" sz="3578">
                <a:solidFill>
                  <a:srgbClr val="992800"/>
                </a:solidFill>
                <a:latin typeface="Montserrat"/>
                <a:ea typeface="Montserrat"/>
                <a:cs typeface="Montserrat"/>
                <a:sym typeface="Montserrat"/>
              </a:rPr>
              <a:t>2030</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tretch>
            <a:fillRect/>
          </a:stretch>
        </p:blipFill>
        <p:spPr>
          <a:xfrm rot="0">
            <a:off x="392030" y="2248591"/>
            <a:ext cx="7148260" cy="7640040"/>
          </a:xfrm>
          <a:prstGeom prst="rect">
            <a:avLst/>
          </a:prstGeom>
        </p:spPr>
      </p:pic>
      <p:grpSp>
        <p:nvGrpSpPr>
          <p:cNvPr name="Group 3" id="3"/>
          <p:cNvGrpSpPr/>
          <p:nvPr/>
        </p:nvGrpSpPr>
        <p:grpSpPr>
          <a:xfrm rot="0">
            <a:off x="9144000" y="1613116"/>
            <a:ext cx="8601938" cy="2156464"/>
            <a:chOff x="0" y="0"/>
            <a:chExt cx="2265531" cy="567958"/>
          </a:xfrm>
        </p:grpSpPr>
        <p:sp>
          <p:nvSpPr>
            <p:cNvPr name="Freeform 4" id="4"/>
            <p:cNvSpPr/>
            <p:nvPr/>
          </p:nvSpPr>
          <p:spPr>
            <a:xfrm flipH="false" flipV="false" rot="0">
              <a:off x="0" y="0"/>
              <a:ext cx="2265531" cy="567958"/>
            </a:xfrm>
            <a:custGeom>
              <a:avLst/>
              <a:gdLst/>
              <a:ahLst/>
              <a:cxnLst/>
              <a:rect r="r" b="b" t="t" l="l"/>
              <a:pathLst>
                <a:path h="567958" w="2265531">
                  <a:moveTo>
                    <a:pt x="45901" y="0"/>
                  </a:moveTo>
                  <a:lnTo>
                    <a:pt x="2219630" y="0"/>
                  </a:lnTo>
                  <a:cubicBezTo>
                    <a:pt x="2231804" y="0"/>
                    <a:pt x="2243479" y="4836"/>
                    <a:pt x="2252087" y="13444"/>
                  </a:cubicBezTo>
                  <a:cubicBezTo>
                    <a:pt x="2260695" y="22052"/>
                    <a:pt x="2265531" y="33727"/>
                    <a:pt x="2265531" y="45901"/>
                  </a:cubicBezTo>
                  <a:lnTo>
                    <a:pt x="2265531" y="522057"/>
                  </a:lnTo>
                  <a:cubicBezTo>
                    <a:pt x="2265531" y="534230"/>
                    <a:pt x="2260695" y="545905"/>
                    <a:pt x="2252087" y="554514"/>
                  </a:cubicBezTo>
                  <a:cubicBezTo>
                    <a:pt x="2243479" y="563122"/>
                    <a:pt x="2231804" y="567958"/>
                    <a:pt x="2219630" y="567958"/>
                  </a:cubicBezTo>
                  <a:lnTo>
                    <a:pt x="45901" y="567958"/>
                  </a:lnTo>
                  <a:cubicBezTo>
                    <a:pt x="33727" y="567958"/>
                    <a:pt x="22052" y="563122"/>
                    <a:pt x="13444" y="554514"/>
                  </a:cubicBezTo>
                  <a:cubicBezTo>
                    <a:pt x="4836" y="545905"/>
                    <a:pt x="0" y="534230"/>
                    <a:pt x="0" y="522057"/>
                  </a:cubicBezTo>
                  <a:lnTo>
                    <a:pt x="0" y="45901"/>
                  </a:lnTo>
                  <a:cubicBezTo>
                    <a:pt x="0" y="33727"/>
                    <a:pt x="4836" y="22052"/>
                    <a:pt x="13444" y="13444"/>
                  </a:cubicBezTo>
                  <a:cubicBezTo>
                    <a:pt x="22052" y="4836"/>
                    <a:pt x="33727" y="0"/>
                    <a:pt x="45901" y="0"/>
                  </a:cubicBezTo>
                  <a:close/>
                </a:path>
              </a:pathLst>
            </a:custGeom>
            <a:solidFill>
              <a:srgbClr val="D34A24"/>
            </a:solidFill>
          </p:spPr>
        </p:sp>
        <p:sp>
          <p:nvSpPr>
            <p:cNvPr name="TextBox 5" id="5"/>
            <p:cNvSpPr txBox="true"/>
            <p:nvPr/>
          </p:nvSpPr>
          <p:spPr>
            <a:xfrm>
              <a:off x="0" y="-95250"/>
              <a:ext cx="2265531" cy="663208"/>
            </a:xfrm>
            <a:prstGeom prst="rect">
              <a:avLst/>
            </a:prstGeom>
          </p:spPr>
          <p:txBody>
            <a:bodyPr anchor="ctr" rtlCol="false" tIns="50800" lIns="50800" bIns="50800" rIns="50800"/>
            <a:lstStyle/>
            <a:p>
              <a:pPr algn="ctr">
                <a:lnSpc>
                  <a:spcPts val="3657"/>
                </a:lnSpc>
              </a:pPr>
            </a:p>
          </p:txBody>
        </p:sp>
      </p:grpSp>
      <p:sp>
        <p:nvSpPr>
          <p:cNvPr name="Freeform 6" id="6"/>
          <p:cNvSpPr/>
          <p:nvPr/>
        </p:nvSpPr>
        <p:spPr>
          <a:xfrm flipH="false" flipV="false" rot="5400000">
            <a:off x="15120841" y="7148310"/>
            <a:ext cx="1420531" cy="4913787"/>
          </a:xfrm>
          <a:custGeom>
            <a:avLst/>
            <a:gdLst/>
            <a:ahLst/>
            <a:cxnLst/>
            <a:rect r="r" b="b" t="t" l="l"/>
            <a:pathLst>
              <a:path h="4913787" w="1420531">
                <a:moveTo>
                  <a:pt x="0" y="0"/>
                </a:moveTo>
                <a:lnTo>
                  <a:pt x="1420531" y="0"/>
                </a:lnTo>
                <a:lnTo>
                  <a:pt x="1420531" y="4913787"/>
                </a:lnTo>
                <a:lnTo>
                  <a:pt x="0" y="491378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1084246" y="876300"/>
            <a:ext cx="5109888" cy="1321232"/>
          </a:xfrm>
          <a:prstGeom prst="rect">
            <a:avLst/>
          </a:prstGeom>
        </p:spPr>
        <p:txBody>
          <a:bodyPr anchor="t" rtlCol="false" tIns="0" lIns="0" bIns="0" rIns="0">
            <a:spAutoFit/>
          </a:bodyPr>
          <a:lstStyle/>
          <a:p>
            <a:pPr algn="ctr">
              <a:lnSpc>
                <a:spcPts val="10938"/>
              </a:lnSpc>
              <a:spcBef>
                <a:spcPct val="0"/>
              </a:spcBef>
            </a:pPr>
            <a:r>
              <a:rPr lang="en-US" sz="7813">
                <a:solidFill>
                  <a:srgbClr val="3C7F72"/>
                </a:solidFill>
                <a:latin typeface="Montserrat"/>
                <a:ea typeface="Montserrat"/>
                <a:cs typeface="Montserrat"/>
                <a:sym typeface="Montserrat"/>
              </a:rPr>
              <a:t>Financials</a:t>
            </a:r>
          </a:p>
        </p:txBody>
      </p:sp>
      <p:sp>
        <p:nvSpPr>
          <p:cNvPr name="TextBox 8" id="8"/>
          <p:cNvSpPr txBox="true"/>
          <p:nvPr/>
        </p:nvSpPr>
        <p:spPr>
          <a:xfrm rot="0">
            <a:off x="9785610" y="2495525"/>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9" id="9"/>
          <p:cNvSpPr txBox="true"/>
          <p:nvPr/>
        </p:nvSpPr>
        <p:spPr>
          <a:xfrm rot="0">
            <a:off x="9785610" y="1964944"/>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P</a:t>
            </a:r>
            <a:r>
              <a:rPr lang="en-US" sz="2612">
                <a:solidFill>
                  <a:srgbClr val="FDF9ED"/>
                </a:solidFill>
                <a:latin typeface="Montserrat"/>
                <a:ea typeface="Montserrat"/>
                <a:cs typeface="Montserrat"/>
                <a:sym typeface="Montserrat"/>
              </a:rPr>
              <a:t>rojection</a:t>
            </a:r>
          </a:p>
        </p:txBody>
      </p:sp>
      <p:sp>
        <p:nvSpPr>
          <p:cNvPr name="TextBox 10" id="10"/>
          <p:cNvSpPr txBox="true"/>
          <p:nvPr/>
        </p:nvSpPr>
        <p:spPr>
          <a:xfrm rot="0">
            <a:off x="9785610" y="4640415"/>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1" id="11"/>
          <p:cNvSpPr txBox="true"/>
          <p:nvPr/>
        </p:nvSpPr>
        <p:spPr>
          <a:xfrm rot="0">
            <a:off x="9785610" y="4109834"/>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Sh</a:t>
            </a:r>
            <a:r>
              <a:rPr lang="en-US" sz="2612">
                <a:solidFill>
                  <a:srgbClr val="992800"/>
                </a:solidFill>
                <a:latin typeface="Montserrat"/>
                <a:ea typeface="Montserrat"/>
                <a:cs typeface="Montserrat"/>
                <a:sym typeface="Montserrat"/>
              </a:rPr>
              <a:t>ort Unit Economics</a:t>
            </a:r>
          </a:p>
        </p:txBody>
      </p:sp>
      <p:sp>
        <p:nvSpPr>
          <p:cNvPr name="TextBox 12" id="12"/>
          <p:cNvSpPr txBox="true"/>
          <p:nvPr/>
        </p:nvSpPr>
        <p:spPr>
          <a:xfrm rot="0">
            <a:off x="9785610" y="6781035"/>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3" id="13"/>
          <p:cNvSpPr txBox="true"/>
          <p:nvPr/>
        </p:nvSpPr>
        <p:spPr>
          <a:xfrm rot="0">
            <a:off x="9785610" y="6250454"/>
            <a:ext cx="717720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Capital Requi</a:t>
            </a:r>
            <a:r>
              <a:rPr lang="en-US" sz="2612">
                <a:solidFill>
                  <a:srgbClr val="992800"/>
                </a:solidFill>
                <a:latin typeface="Montserrat"/>
                <a:ea typeface="Montserrat"/>
                <a:cs typeface="Montserrat"/>
                <a:sym typeface="Montserrat"/>
              </a:rPr>
              <a:t>rements &amp; Use of Funds</a:t>
            </a:r>
          </a:p>
        </p:txBody>
      </p:sp>
      <p:sp>
        <p:nvSpPr>
          <p:cNvPr name="Freeform 14" id="14"/>
          <p:cNvSpPr/>
          <p:nvPr/>
        </p:nvSpPr>
        <p:spPr>
          <a:xfrm flipH="false" flipV="false" rot="5400000">
            <a:off x="10207053" y="7148310"/>
            <a:ext cx="1420531" cy="4913787"/>
          </a:xfrm>
          <a:custGeom>
            <a:avLst/>
            <a:gdLst/>
            <a:ahLst/>
            <a:cxnLst/>
            <a:rect r="r" b="b" t="t" l="l"/>
            <a:pathLst>
              <a:path h="4913787" w="1420531">
                <a:moveTo>
                  <a:pt x="0" y="0"/>
                </a:moveTo>
                <a:lnTo>
                  <a:pt x="1420532" y="0"/>
                </a:lnTo>
                <a:lnTo>
                  <a:pt x="1420532" y="4913787"/>
                </a:lnTo>
                <a:lnTo>
                  <a:pt x="0" y="491378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grpSp>
        <p:nvGrpSpPr>
          <p:cNvPr name="Group 2" id="2"/>
          <p:cNvGrpSpPr/>
          <p:nvPr/>
        </p:nvGrpSpPr>
        <p:grpSpPr>
          <a:xfrm rot="0">
            <a:off x="1727647" y="2790804"/>
            <a:ext cx="3988662" cy="4759730"/>
            <a:chOff x="0" y="0"/>
            <a:chExt cx="1050512" cy="1253591"/>
          </a:xfrm>
        </p:grpSpPr>
        <p:sp>
          <p:nvSpPr>
            <p:cNvPr name="Freeform 3" id="3"/>
            <p:cNvSpPr/>
            <p:nvPr/>
          </p:nvSpPr>
          <p:spPr>
            <a:xfrm flipH="false" flipV="false" rot="0">
              <a:off x="0" y="0"/>
              <a:ext cx="1050512" cy="1253591"/>
            </a:xfrm>
            <a:custGeom>
              <a:avLst/>
              <a:gdLst/>
              <a:ahLst/>
              <a:cxnLst/>
              <a:rect r="r" b="b" t="t" l="l"/>
              <a:pathLst>
                <a:path h="1253591" w="1050512">
                  <a:moveTo>
                    <a:pt x="98990" y="0"/>
                  </a:moveTo>
                  <a:lnTo>
                    <a:pt x="951522" y="0"/>
                  </a:lnTo>
                  <a:cubicBezTo>
                    <a:pt x="1006192" y="0"/>
                    <a:pt x="1050512" y="44319"/>
                    <a:pt x="1050512" y="98990"/>
                  </a:cubicBezTo>
                  <a:lnTo>
                    <a:pt x="1050512" y="1154601"/>
                  </a:lnTo>
                  <a:cubicBezTo>
                    <a:pt x="1050512" y="1209272"/>
                    <a:pt x="1006192" y="1253591"/>
                    <a:pt x="951522" y="1253591"/>
                  </a:cubicBezTo>
                  <a:lnTo>
                    <a:pt x="98990" y="1253591"/>
                  </a:lnTo>
                  <a:cubicBezTo>
                    <a:pt x="72736" y="1253591"/>
                    <a:pt x="47558" y="1243162"/>
                    <a:pt x="28994" y="1224598"/>
                  </a:cubicBezTo>
                  <a:cubicBezTo>
                    <a:pt x="10429" y="1206034"/>
                    <a:pt x="0" y="1180855"/>
                    <a:pt x="0" y="1154601"/>
                  </a:cubicBezTo>
                  <a:lnTo>
                    <a:pt x="0" y="98990"/>
                  </a:lnTo>
                  <a:cubicBezTo>
                    <a:pt x="0" y="72736"/>
                    <a:pt x="10429" y="47558"/>
                    <a:pt x="28994" y="28994"/>
                  </a:cubicBezTo>
                  <a:cubicBezTo>
                    <a:pt x="47558" y="10429"/>
                    <a:pt x="72736" y="0"/>
                    <a:pt x="98990" y="0"/>
                  </a:cubicBezTo>
                  <a:close/>
                </a:path>
              </a:pathLst>
            </a:custGeom>
            <a:solidFill>
              <a:srgbClr val="FFAF00"/>
            </a:solidFill>
          </p:spPr>
        </p:sp>
        <p:sp>
          <p:nvSpPr>
            <p:cNvPr name="TextBox 4" id="4"/>
            <p:cNvSpPr txBox="true"/>
            <p:nvPr/>
          </p:nvSpPr>
          <p:spPr>
            <a:xfrm>
              <a:off x="0" y="-95250"/>
              <a:ext cx="1050512" cy="1348841"/>
            </a:xfrm>
            <a:prstGeom prst="rect">
              <a:avLst/>
            </a:prstGeom>
          </p:spPr>
          <p:txBody>
            <a:bodyPr anchor="ctr" rtlCol="false" tIns="50800" lIns="50800" bIns="50800" rIns="50800"/>
            <a:lstStyle/>
            <a:p>
              <a:pPr algn="ctr">
                <a:lnSpc>
                  <a:spcPts val="3657"/>
                </a:lnSpc>
              </a:pPr>
            </a:p>
          </p:txBody>
        </p:sp>
      </p:grpSp>
      <p:grpSp>
        <p:nvGrpSpPr>
          <p:cNvPr name="Group 5" id="5"/>
          <p:cNvGrpSpPr/>
          <p:nvPr/>
        </p:nvGrpSpPr>
        <p:grpSpPr>
          <a:xfrm rot="0">
            <a:off x="9144000" y="454871"/>
            <a:ext cx="8562070" cy="10162283"/>
            <a:chOff x="0" y="0"/>
            <a:chExt cx="2255031" cy="2676486"/>
          </a:xfrm>
        </p:grpSpPr>
        <p:sp>
          <p:nvSpPr>
            <p:cNvPr name="Freeform 6" id="6"/>
            <p:cNvSpPr/>
            <p:nvPr/>
          </p:nvSpPr>
          <p:spPr>
            <a:xfrm flipH="false" flipV="false" rot="0">
              <a:off x="0" y="0"/>
              <a:ext cx="2255031" cy="2676486"/>
            </a:xfrm>
            <a:custGeom>
              <a:avLst/>
              <a:gdLst/>
              <a:ahLst/>
              <a:cxnLst/>
              <a:rect r="r" b="b" t="t" l="l"/>
              <a:pathLst>
                <a:path h="2676486" w="2255031">
                  <a:moveTo>
                    <a:pt x="46115" y="0"/>
                  </a:moveTo>
                  <a:lnTo>
                    <a:pt x="2208916" y="0"/>
                  </a:lnTo>
                  <a:cubicBezTo>
                    <a:pt x="2221147" y="0"/>
                    <a:pt x="2232876" y="4859"/>
                    <a:pt x="2241524" y="13507"/>
                  </a:cubicBezTo>
                  <a:cubicBezTo>
                    <a:pt x="2250173" y="22155"/>
                    <a:pt x="2255031" y="33884"/>
                    <a:pt x="2255031" y="46115"/>
                  </a:cubicBezTo>
                  <a:lnTo>
                    <a:pt x="2255031" y="2630371"/>
                  </a:lnTo>
                  <a:cubicBezTo>
                    <a:pt x="2255031" y="2642602"/>
                    <a:pt x="2250173" y="2654331"/>
                    <a:pt x="2241524" y="2662980"/>
                  </a:cubicBezTo>
                  <a:cubicBezTo>
                    <a:pt x="2232876" y="2671628"/>
                    <a:pt x="2221147" y="2676486"/>
                    <a:pt x="2208916" y="2676486"/>
                  </a:cubicBezTo>
                  <a:lnTo>
                    <a:pt x="46115" y="2676486"/>
                  </a:lnTo>
                  <a:cubicBezTo>
                    <a:pt x="33884" y="2676486"/>
                    <a:pt x="22155" y="2671628"/>
                    <a:pt x="13507" y="2662980"/>
                  </a:cubicBezTo>
                  <a:cubicBezTo>
                    <a:pt x="4859" y="2654331"/>
                    <a:pt x="0" y="2642602"/>
                    <a:pt x="0" y="2630371"/>
                  </a:cubicBezTo>
                  <a:lnTo>
                    <a:pt x="0" y="46115"/>
                  </a:lnTo>
                  <a:cubicBezTo>
                    <a:pt x="0" y="33884"/>
                    <a:pt x="4859" y="22155"/>
                    <a:pt x="13507" y="13507"/>
                  </a:cubicBezTo>
                  <a:cubicBezTo>
                    <a:pt x="22155" y="4859"/>
                    <a:pt x="33884" y="0"/>
                    <a:pt x="46115" y="0"/>
                  </a:cubicBezTo>
                  <a:close/>
                </a:path>
              </a:pathLst>
            </a:custGeom>
            <a:solidFill>
              <a:srgbClr val="992800"/>
            </a:solidFill>
          </p:spPr>
        </p:sp>
        <p:sp>
          <p:nvSpPr>
            <p:cNvPr name="TextBox 7" id="7"/>
            <p:cNvSpPr txBox="true"/>
            <p:nvPr/>
          </p:nvSpPr>
          <p:spPr>
            <a:xfrm>
              <a:off x="0" y="-95250"/>
              <a:ext cx="2255031" cy="2771736"/>
            </a:xfrm>
            <a:prstGeom prst="rect">
              <a:avLst/>
            </a:prstGeom>
          </p:spPr>
          <p:txBody>
            <a:bodyPr anchor="ctr" rtlCol="false" tIns="50800" lIns="50800" bIns="50800" rIns="50800"/>
            <a:lstStyle/>
            <a:p>
              <a:pPr algn="ctr">
                <a:lnSpc>
                  <a:spcPts val="3657"/>
                </a:lnSpc>
              </a:pPr>
            </a:p>
          </p:txBody>
        </p:sp>
      </p:grpSp>
      <p:grpSp>
        <p:nvGrpSpPr>
          <p:cNvPr name="Group 8" id="8"/>
          <p:cNvGrpSpPr/>
          <p:nvPr/>
        </p:nvGrpSpPr>
        <p:grpSpPr>
          <a:xfrm rot="0">
            <a:off x="2123350" y="3203394"/>
            <a:ext cx="3934551" cy="3934551"/>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5257" y="0"/>
                  </a:moveTo>
                  <a:lnTo>
                    <a:pt x="767543" y="0"/>
                  </a:lnTo>
                  <a:cubicBezTo>
                    <a:pt x="792538" y="0"/>
                    <a:pt x="812800" y="20262"/>
                    <a:pt x="812800" y="45257"/>
                  </a:cubicBezTo>
                  <a:lnTo>
                    <a:pt x="812800" y="767543"/>
                  </a:lnTo>
                  <a:cubicBezTo>
                    <a:pt x="812800" y="792538"/>
                    <a:pt x="792538" y="812800"/>
                    <a:pt x="767543" y="812800"/>
                  </a:cubicBezTo>
                  <a:lnTo>
                    <a:pt x="45257" y="812800"/>
                  </a:lnTo>
                  <a:cubicBezTo>
                    <a:pt x="20262" y="812800"/>
                    <a:pt x="0" y="792538"/>
                    <a:pt x="0" y="767543"/>
                  </a:cubicBezTo>
                  <a:lnTo>
                    <a:pt x="0" y="45257"/>
                  </a:lnTo>
                  <a:cubicBezTo>
                    <a:pt x="0" y="20262"/>
                    <a:pt x="20262" y="0"/>
                    <a:pt x="45257" y="0"/>
                  </a:cubicBezTo>
                  <a:close/>
                </a:path>
              </a:pathLst>
            </a:custGeom>
            <a:blipFill>
              <a:blip r:embed="rId2"/>
              <a:stretch>
                <a:fillRect l="-8711" t="0" r="-41151" b="0"/>
              </a:stretch>
            </a:blipFill>
          </p:spPr>
        </p:sp>
      </p:grpSp>
      <p:grpSp>
        <p:nvGrpSpPr>
          <p:cNvPr name="Group 10" id="10"/>
          <p:cNvGrpSpPr/>
          <p:nvPr/>
        </p:nvGrpSpPr>
        <p:grpSpPr>
          <a:xfrm rot="0">
            <a:off x="10555740" y="901248"/>
            <a:ext cx="2674378" cy="2674378"/>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66582" y="0"/>
                  </a:moveTo>
                  <a:lnTo>
                    <a:pt x="746218" y="0"/>
                  </a:lnTo>
                  <a:cubicBezTo>
                    <a:pt x="782990" y="0"/>
                    <a:pt x="812800" y="29810"/>
                    <a:pt x="812800" y="66582"/>
                  </a:cubicBezTo>
                  <a:lnTo>
                    <a:pt x="812800" y="746218"/>
                  </a:lnTo>
                  <a:cubicBezTo>
                    <a:pt x="812800" y="782990"/>
                    <a:pt x="782990" y="812800"/>
                    <a:pt x="746218" y="812800"/>
                  </a:cubicBezTo>
                  <a:lnTo>
                    <a:pt x="66582" y="812800"/>
                  </a:lnTo>
                  <a:cubicBezTo>
                    <a:pt x="29810" y="812800"/>
                    <a:pt x="0" y="782990"/>
                    <a:pt x="0" y="746218"/>
                  </a:cubicBezTo>
                  <a:lnTo>
                    <a:pt x="0" y="66582"/>
                  </a:lnTo>
                  <a:cubicBezTo>
                    <a:pt x="0" y="29810"/>
                    <a:pt x="29810" y="0"/>
                    <a:pt x="66582" y="0"/>
                  </a:cubicBezTo>
                  <a:close/>
                </a:path>
              </a:pathLst>
            </a:custGeom>
            <a:blipFill>
              <a:blip r:embed="rId3"/>
              <a:stretch>
                <a:fillRect l="-24931" t="0" r="-24931" b="0"/>
              </a:stretch>
            </a:blipFill>
          </p:spPr>
        </p:sp>
      </p:grpSp>
      <p:grpSp>
        <p:nvGrpSpPr>
          <p:cNvPr name="Group 12" id="12"/>
          <p:cNvGrpSpPr/>
          <p:nvPr/>
        </p:nvGrpSpPr>
        <p:grpSpPr>
          <a:xfrm rot="0">
            <a:off x="10555740" y="3962604"/>
            <a:ext cx="2674378" cy="2674378"/>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66582" y="0"/>
                  </a:moveTo>
                  <a:lnTo>
                    <a:pt x="746218" y="0"/>
                  </a:lnTo>
                  <a:cubicBezTo>
                    <a:pt x="782990" y="0"/>
                    <a:pt x="812800" y="29810"/>
                    <a:pt x="812800" y="66582"/>
                  </a:cubicBezTo>
                  <a:lnTo>
                    <a:pt x="812800" y="746218"/>
                  </a:lnTo>
                  <a:cubicBezTo>
                    <a:pt x="812800" y="782990"/>
                    <a:pt x="782990" y="812800"/>
                    <a:pt x="746218" y="812800"/>
                  </a:cubicBezTo>
                  <a:lnTo>
                    <a:pt x="66582" y="812800"/>
                  </a:lnTo>
                  <a:cubicBezTo>
                    <a:pt x="29810" y="812800"/>
                    <a:pt x="0" y="782990"/>
                    <a:pt x="0" y="746218"/>
                  </a:cubicBezTo>
                  <a:lnTo>
                    <a:pt x="0" y="66582"/>
                  </a:lnTo>
                  <a:cubicBezTo>
                    <a:pt x="0" y="29810"/>
                    <a:pt x="29810" y="0"/>
                    <a:pt x="66582" y="0"/>
                  </a:cubicBezTo>
                  <a:close/>
                </a:path>
              </a:pathLst>
            </a:custGeom>
            <a:blipFill>
              <a:blip r:embed="rId4"/>
              <a:stretch>
                <a:fillRect l="0" t="-24931" r="0" b="-24931"/>
              </a:stretch>
            </a:blipFill>
          </p:spPr>
        </p:sp>
      </p:grpSp>
      <p:grpSp>
        <p:nvGrpSpPr>
          <p:cNvPr name="Group 14" id="14"/>
          <p:cNvGrpSpPr/>
          <p:nvPr/>
        </p:nvGrpSpPr>
        <p:grpSpPr>
          <a:xfrm rot="0">
            <a:off x="10555740" y="7027507"/>
            <a:ext cx="2674378" cy="2674378"/>
            <a:chOff x="0" y="0"/>
            <a:chExt cx="812800" cy="812800"/>
          </a:xfrm>
        </p:grpSpPr>
        <p:sp>
          <p:nvSpPr>
            <p:cNvPr name="Freeform 15" id="15"/>
            <p:cNvSpPr/>
            <p:nvPr/>
          </p:nvSpPr>
          <p:spPr>
            <a:xfrm flipH="false" flipV="false" rot="0">
              <a:off x="0" y="0"/>
              <a:ext cx="812800" cy="812800"/>
            </a:xfrm>
            <a:custGeom>
              <a:avLst/>
              <a:gdLst/>
              <a:ahLst/>
              <a:cxnLst/>
              <a:rect r="r" b="b" t="t" l="l"/>
              <a:pathLst>
                <a:path h="812800" w="812800">
                  <a:moveTo>
                    <a:pt x="66582" y="0"/>
                  </a:moveTo>
                  <a:lnTo>
                    <a:pt x="746218" y="0"/>
                  </a:lnTo>
                  <a:cubicBezTo>
                    <a:pt x="782990" y="0"/>
                    <a:pt x="812800" y="29810"/>
                    <a:pt x="812800" y="66582"/>
                  </a:cubicBezTo>
                  <a:lnTo>
                    <a:pt x="812800" y="746218"/>
                  </a:lnTo>
                  <a:cubicBezTo>
                    <a:pt x="812800" y="782990"/>
                    <a:pt x="782990" y="812800"/>
                    <a:pt x="746218" y="812800"/>
                  </a:cubicBezTo>
                  <a:lnTo>
                    <a:pt x="66582" y="812800"/>
                  </a:lnTo>
                  <a:cubicBezTo>
                    <a:pt x="29810" y="812800"/>
                    <a:pt x="0" y="782990"/>
                    <a:pt x="0" y="746218"/>
                  </a:cubicBezTo>
                  <a:lnTo>
                    <a:pt x="0" y="66582"/>
                  </a:lnTo>
                  <a:cubicBezTo>
                    <a:pt x="0" y="29810"/>
                    <a:pt x="29810" y="0"/>
                    <a:pt x="66582" y="0"/>
                  </a:cubicBezTo>
                  <a:close/>
                </a:path>
              </a:pathLst>
            </a:custGeom>
            <a:blipFill>
              <a:blip r:embed="rId5"/>
              <a:stretch>
                <a:fillRect l="-37605" t="-78049" r="-150150" b="0"/>
              </a:stretch>
            </a:blipFill>
          </p:spPr>
        </p:sp>
      </p:grpSp>
      <p:sp>
        <p:nvSpPr>
          <p:cNvPr name="Freeform 16" id="16"/>
          <p:cNvSpPr/>
          <p:nvPr/>
        </p:nvSpPr>
        <p:spPr>
          <a:xfrm flipH="false" flipV="false" rot="0">
            <a:off x="345138" y="9258300"/>
            <a:ext cx="2493769" cy="825779"/>
          </a:xfrm>
          <a:custGeom>
            <a:avLst/>
            <a:gdLst/>
            <a:ahLst/>
            <a:cxnLst/>
            <a:rect r="r" b="b" t="t" l="l"/>
            <a:pathLst>
              <a:path h="825779" w="2493769">
                <a:moveTo>
                  <a:pt x="0" y="0"/>
                </a:moveTo>
                <a:lnTo>
                  <a:pt x="2493770" y="0"/>
                </a:lnTo>
                <a:lnTo>
                  <a:pt x="2493770" y="825779"/>
                </a:lnTo>
                <a:lnTo>
                  <a:pt x="0" y="82577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7" id="17"/>
          <p:cNvSpPr/>
          <p:nvPr/>
        </p:nvSpPr>
        <p:spPr>
          <a:xfrm flipH="false" flipV="false" rot="0">
            <a:off x="2782003" y="9421132"/>
            <a:ext cx="2493769" cy="825779"/>
          </a:xfrm>
          <a:custGeom>
            <a:avLst/>
            <a:gdLst/>
            <a:ahLst/>
            <a:cxnLst/>
            <a:rect r="r" b="b" t="t" l="l"/>
            <a:pathLst>
              <a:path h="825779" w="2493769">
                <a:moveTo>
                  <a:pt x="0" y="0"/>
                </a:moveTo>
                <a:lnTo>
                  <a:pt x="2493769" y="0"/>
                </a:lnTo>
                <a:lnTo>
                  <a:pt x="2493769" y="825779"/>
                </a:lnTo>
                <a:lnTo>
                  <a:pt x="0" y="82577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8" id="18"/>
          <p:cNvSpPr/>
          <p:nvPr/>
        </p:nvSpPr>
        <p:spPr>
          <a:xfrm flipH="false" flipV="false" rot="0">
            <a:off x="9627604" y="992471"/>
            <a:ext cx="1325893" cy="1325893"/>
          </a:xfrm>
          <a:custGeom>
            <a:avLst/>
            <a:gdLst/>
            <a:ahLst/>
            <a:cxnLst/>
            <a:rect r="r" b="b" t="t" l="l"/>
            <a:pathLst>
              <a:path h="1325893" w="1325893">
                <a:moveTo>
                  <a:pt x="0" y="0"/>
                </a:moveTo>
                <a:lnTo>
                  <a:pt x="1325893" y="0"/>
                </a:lnTo>
                <a:lnTo>
                  <a:pt x="1325893" y="1325893"/>
                </a:lnTo>
                <a:lnTo>
                  <a:pt x="0" y="132589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9" id="19"/>
          <p:cNvSpPr/>
          <p:nvPr/>
        </p:nvSpPr>
        <p:spPr>
          <a:xfrm flipH="false" flipV="false" rot="0">
            <a:off x="12178884" y="6259824"/>
            <a:ext cx="1325893" cy="1325893"/>
          </a:xfrm>
          <a:custGeom>
            <a:avLst/>
            <a:gdLst/>
            <a:ahLst/>
            <a:cxnLst/>
            <a:rect r="r" b="b" t="t" l="l"/>
            <a:pathLst>
              <a:path h="1325893" w="1325893">
                <a:moveTo>
                  <a:pt x="0" y="0"/>
                </a:moveTo>
                <a:lnTo>
                  <a:pt x="1325893" y="0"/>
                </a:lnTo>
                <a:lnTo>
                  <a:pt x="1325893" y="1325892"/>
                </a:lnTo>
                <a:lnTo>
                  <a:pt x="0" y="1325892"/>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20" id="20"/>
          <p:cNvSpPr/>
          <p:nvPr/>
        </p:nvSpPr>
        <p:spPr>
          <a:xfrm flipH="false" flipV="false" rot="0">
            <a:off x="9627604" y="8758186"/>
            <a:ext cx="1325893" cy="1325893"/>
          </a:xfrm>
          <a:custGeom>
            <a:avLst/>
            <a:gdLst/>
            <a:ahLst/>
            <a:cxnLst/>
            <a:rect r="r" b="b" t="t" l="l"/>
            <a:pathLst>
              <a:path h="1325893" w="1325893">
                <a:moveTo>
                  <a:pt x="0" y="0"/>
                </a:moveTo>
                <a:lnTo>
                  <a:pt x="1325893" y="0"/>
                </a:lnTo>
                <a:lnTo>
                  <a:pt x="1325893" y="1325893"/>
                </a:lnTo>
                <a:lnTo>
                  <a:pt x="0" y="132589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21" id="21"/>
          <p:cNvSpPr txBox="true"/>
          <p:nvPr/>
        </p:nvSpPr>
        <p:spPr>
          <a:xfrm rot="0">
            <a:off x="13504777" y="2114612"/>
            <a:ext cx="3754523" cy="596265"/>
          </a:xfrm>
          <a:prstGeom prst="rect">
            <a:avLst/>
          </a:prstGeom>
        </p:spPr>
        <p:txBody>
          <a:bodyPr anchor="t" rtlCol="false" tIns="0" lIns="0" bIns="0" rIns="0">
            <a:spAutoFit/>
          </a:bodyPr>
          <a:lstStyle/>
          <a:p>
            <a:pPr algn="l">
              <a:lnSpc>
                <a:spcPts val="4409"/>
              </a:lnSpc>
            </a:pPr>
            <a:r>
              <a:rPr lang="en-US" sz="3150">
                <a:solidFill>
                  <a:srgbClr val="FDF9ED"/>
                </a:solidFill>
                <a:latin typeface="Montserrat"/>
                <a:ea typeface="Montserrat"/>
                <a:cs typeface="Montserrat"/>
                <a:sym typeface="Montserrat"/>
              </a:rPr>
              <a:t>Olivi</a:t>
            </a:r>
            <a:r>
              <a:rPr lang="en-US" sz="3150">
                <a:solidFill>
                  <a:srgbClr val="FDF9ED"/>
                </a:solidFill>
                <a:latin typeface="Montserrat"/>
                <a:ea typeface="Montserrat"/>
                <a:cs typeface="Montserrat"/>
                <a:sym typeface="Montserrat"/>
              </a:rPr>
              <a:t>a Wilson</a:t>
            </a:r>
          </a:p>
        </p:txBody>
      </p:sp>
      <p:sp>
        <p:nvSpPr>
          <p:cNvPr name="TextBox 22" id="22"/>
          <p:cNvSpPr txBox="true"/>
          <p:nvPr/>
        </p:nvSpPr>
        <p:spPr>
          <a:xfrm rot="0">
            <a:off x="13504777" y="4939748"/>
            <a:ext cx="3672368" cy="596265"/>
          </a:xfrm>
          <a:prstGeom prst="rect">
            <a:avLst/>
          </a:prstGeom>
        </p:spPr>
        <p:txBody>
          <a:bodyPr anchor="t" rtlCol="false" tIns="0" lIns="0" bIns="0" rIns="0">
            <a:spAutoFit/>
          </a:bodyPr>
          <a:lstStyle/>
          <a:p>
            <a:pPr algn="l">
              <a:lnSpc>
                <a:spcPts val="4409"/>
              </a:lnSpc>
            </a:pPr>
            <a:r>
              <a:rPr lang="en-US" sz="3150">
                <a:solidFill>
                  <a:srgbClr val="FDF9ED"/>
                </a:solidFill>
                <a:latin typeface="Montserrat"/>
                <a:ea typeface="Montserrat"/>
                <a:cs typeface="Montserrat"/>
                <a:sym typeface="Montserrat"/>
              </a:rPr>
              <a:t>Riki S</a:t>
            </a:r>
            <a:r>
              <a:rPr lang="en-US" sz="3150">
                <a:solidFill>
                  <a:srgbClr val="FDF9ED"/>
                </a:solidFill>
                <a:latin typeface="Montserrat"/>
                <a:ea typeface="Montserrat"/>
                <a:cs typeface="Montserrat"/>
                <a:sym typeface="Montserrat"/>
              </a:rPr>
              <a:t>anto</a:t>
            </a:r>
          </a:p>
        </p:txBody>
      </p:sp>
      <p:sp>
        <p:nvSpPr>
          <p:cNvPr name="TextBox 23" id="23"/>
          <p:cNvSpPr txBox="true"/>
          <p:nvPr/>
        </p:nvSpPr>
        <p:spPr>
          <a:xfrm rot="0">
            <a:off x="13504777" y="7846695"/>
            <a:ext cx="3754523" cy="596265"/>
          </a:xfrm>
          <a:prstGeom prst="rect">
            <a:avLst/>
          </a:prstGeom>
        </p:spPr>
        <p:txBody>
          <a:bodyPr anchor="t" rtlCol="false" tIns="0" lIns="0" bIns="0" rIns="0">
            <a:spAutoFit/>
          </a:bodyPr>
          <a:lstStyle/>
          <a:p>
            <a:pPr algn="l">
              <a:lnSpc>
                <a:spcPts val="4409"/>
              </a:lnSpc>
            </a:pPr>
            <a:r>
              <a:rPr lang="en-US" sz="3150">
                <a:solidFill>
                  <a:srgbClr val="FDF9ED"/>
                </a:solidFill>
                <a:latin typeface="Montserrat"/>
                <a:ea typeface="Montserrat"/>
                <a:cs typeface="Montserrat"/>
                <a:sym typeface="Montserrat"/>
              </a:rPr>
              <a:t>T</a:t>
            </a:r>
            <a:r>
              <a:rPr lang="en-US" sz="3150">
                <a:solidFill>
                  <a:srgbClr val="FDF9ED"/>
                </a:solidFill>
                <a:latin typeface="Montserrat"/>
                <a:ea typeface="Montserrat"/>
                <a:cs typeface="Montserrat"/>
                <a:sym typeface="Montserrat"/>
              </a:rPr>
              <a:t>aylor Alonso</a:t>
            </a:r>
          </a:p>
        </p:txBody>
      </p:sp>
      <p:sp>
        <p:nvSpPr>
          <p:cNvPr name="TextBox 24" id="24"/>
          <p:cNvSpPr txBox="true"/>
          <p:nvPr/>
        </p:nvSpPr>
        <p:spPr>
          <a:xfrm rot="0">
            <a:off x="1028700" y="857250"/>
            <a:ext cx="5855024" cy="1461114"/>
          </a:xfrm>
          <a:prstGeom prst="rect">
            <a:avLst/>
          </a:prstGeom>
        </p:spPr>
        <p:txBody>
          <a:bodyPr anchor="t" rtlCol="false" tIns="0" lIns="0" bIns="0" rIns="0">
            <a:spAutoFit/>
          </a:bodyPr>
          <a:lstStyle/>
          <a:p>
            <a:pPr algn="l">
              <a:lnSpc>
                <a:spcPts val="11866"/>
              </a:lnSpc>
              <a:spcBef>
                <a:spcPct val="0"/>
              </a:spcBef>
            </a:pPr>
            <a:r>
              <a:rPr lang="en-US" sz="8475">
                <a:solidFill>
                  <a:srgbClr val="3C7F72"/>
                </a:solidFill>
                <a:latin typeface="Montserrat"/>
                <a:ea typeface="Montserrat"/>
                <a:cs typeface="Montserrat"/>
                <a:sym typeface="Montserrat"/>
              </a:rPr>
              <a:t>Our </a:t>
            </a:r>
            <a:r>
              <a:rPr lang="en-US" sz="8475">
                <a:solidFill>
                  <a:srgbClr val="3C7F72"/>
                </a:solidFill>
                <a:latin typeface="Montserrat"/>
                <a:ea typeface="Montserrat"/>
                <a:cs typeface="Montserrat"/>
                <a:sym typeface="Montserrat"/>
              </a:rPr>
              <a:t>Team</a:t>
            </a:r>
          </a:p>
        </p:txBody>
      </p:sp>
      <p:sp>
        <p:nvSpPr>
          <p:cNvPr name="TextBox 25" id="25"/>
          <p:cNvSpPr txBox="true"/>
          <p:nvPr/>
        </p:nvSpPr>
        <p:spPr>
          <a:xfrm rot="0">
            <a:off x="1727647" y="7712393"/>
            <a:ext cx="4725955" cy="596265"/>
          </a:xfrm>
          <a:prstGeom prst="rect">
            <a:avLst/>
          </a:prstGeom>
        </p:spPr>
        <p:txBody>
          <a:bodyPr anchor="t" rtlCol="false" tIns="0" lIns="0" bIns="0" rIns="0">
            <a:spAutoFit/>
          </a:bodyPr>
          <a:lstStyle/>
          <a:p>
            <a:pPr algn="ctr">
              <a:lnSpc>
                <a:spcPts val="4409"/>
              </a:lnSpc>
            </a:pPr>
            <a:r>
              <a:rPr lang="en-US" sz="3150">
                <a:solidFill>
                  <a:srgbClr val="992800"/>
                </a:solidFill>
                <a:latin typeface="Montserrat"/>
                <a:ea typeface="Montserrat"/>
                <a:cs typeface="Montserrat"/>
                <a:sym typeface="Montserrat"/>
              </a:rPr>
              <a:t>Seb</a:t>
            </a:r>
            <a:r>
              <a:rPr lang="en-US" sz="3150">
                <a:solidFill>
                  <a:srgbClr val="992800"/>
                </a:solidFill>
                <a:latin typeface="Montserrat"/>
                <a:ea typeface="Montserrat"/>
                <a:cs typeface="Montserrat"/>
                <a:sym typeface="Montserrat"/>
              </a:rPr>
              <a:t>astian Bennett</a:t>
            </a:r>
          </a:p>
        </p:txBody>
      </p:sp>
      <p:sp>
        <p:nvSpPr>
          <p:cNvPr name="TextBox 26" id="26"/>
          <p:cNvSpPr txBox="true"/>
          <p:nvPr/>
        </p:nvSpPr>
        <p:spPr>
          <a:xfrm rot="0">
            <a:off x="3362026" y="8232458"/>
            <a:ext cx="1457198" cy="344805"/>
          </a:xfrm>
          <a:prstGeom prst="rect">
            <a:avLst/>
          </a:prstGeom>
        </p:spPr>
        <p:txBody>
          <a:bodyPr anchor="t" rtlCol="false" tIns="0" lIns="0" bIns="0" rIns="0">
            <a:spAutoFit/>
          </a:bodyPr>
          <a:lstStyle/>
          <a:p>
            <a:pPr algn="ctr">
              <a:lnSpc>
                <a:spcPts val="2520"/>
              </a:lnSpc>
            </a:pPr>
            <a:r>
              <a:rPr lang="en-US" sz="1800">
                <a:solidFill>
                  <a:srgbClr val="992800"/>
                </a:solidFill>
                <a:latin typeface="Montserrat"/>
                <a:ea typeface="Montserrat"/>
                <a:cs typeface="Montserrat"/>
                <a:sym typeface="Montserrat"/>
              </a:rPr>
              <a:t>Founder</a:t>
            </a:r>
          </a:p>
        </p:txBody>
      </p:sp>
      <p:sp>
        <p:nvSpPr>
          <p:cNvPr name="TextBox 27" id="27"/>
          <p:cNvSpPr txBox="true"/>
          <p:nvPr/>
        </p:nvSpPr>
        <p:spPr>
          <a:xfrm rot="0">
            <a:off x="13504777" y="2714604"/>
            <a:ext cx="1457198" cy="344805"/>
          </a:xfrm>
          <a:prstGeom prst="rect">
            <a:avLst/>
          </a:prstGeom>
        </p:spPr>
        <p:txBody>
          <a:bodyPr anchor="t" rtlCol="false" tIns="0" lIns="0" bIns="0" rIns="0">
            <a:spAutoFit/>
          </a:bodyPr>
          <a:lstStyle/>
          <a:p>
            <a:pPr algn="l">
              <a:lnSpc>
                <a:spcPts val="2520"/>
              </a:lnSpc>
            </a:pPr>
            <a:r>
              <a:rPr lang="en-US" sz="1800">
                <a:solidFill>
                  <a:srgbClr val="FDF9ED"/>
                </a:solidFill>
                <a:latin typeface="Montserrat"/>
                <a:ea typeface="Montserrat"/>
                <a:cs typeface="Montserrat"/>
                <a:sym typeface="Montserrat"/>
              </a:rPr>
              <a:t>CEO</a:t>
            </a:r>
          </a:p>
        </p:txBody>
      </p:sp>
      <p:sp>
        <p:nvSpPr>
          <p:cNvPr name="TextBox 28" id="28"/>
          <p:cNvSpPr txBox="true"/>
          <p:nvPr/>
        </p:nvSpPr>
        <p:spPr>
          <a:xfrm rot="0">
            <a:off x="13504777" y="5536013"/>
            <a:ext cx="1457198" cy="344805"/>
          </a:xfrm>
          <a:prstGeom prst="rect">
            <a:avLst/>
          </a:prstGeom>
        </p:spPr>
        <p:txBody>
          <a:bodyPr anchor="t" rtlCol="false" tIns="0" lIns="0" bIns="0" rIns="0">
            <a:spAutoFit/>
          </a:bodyPr>
          <a:lstStyle/>
          <a:p>
            <a:pPr algn="l">
              <a:lnSpc>
                <a:spcPts val="2520"/>
              </a:lnSpc>
            </a:pPr>
            <a:r>
              <a:rPr lang="en-US" sz="1800">
                <a:solidFill>
                  <a:srgbClr val="FDF9ED"/>
                </a:solidFill>
                <a:latin typeface="Montserrat"/>
                <a:ea typeface="Montserrat"/>
                <a:cs typeface="Montserrat"/>
                <a:sym typeface="Montserrat"/>
              </a:rPr>
              <a:t>Finance</a:t>
            </a:r>
          </a:p>
        </p:txBody>
      </p:sp>
      <p:sp>
        <p:nvSpPr>
          <p:cNvPr name="TextBox 29" id="29"/>
          <p:cNvSpPr txBox="true"/>
          <p:nvPr/>
        </p:nvSpPr>
        <p:spPr>
          <a:xfrm rot="0">
            <a:off x="13504777" y="8366760"/>
            <a:ext cx="1457198" cy="344805"/>
          </a:xfrm>
          <a:prstGeom prst="rect">
            <a:avLst/>
          </a:prstGeom>
        </p:spPr>
        <p:txBody>
          <a:bodyPr anchor="t" rtlCol="false" tIns="0" lIns="0" bIns="0" rIns="0">
            <a:spAutoFit/>
          </a:bodyPr>
          <a:lstStyle/>
          <a:p>
            <a:pPr algn="l">
              <a:lnSpc>
                <a:spcPts val="2520"/>
              </a:lnSpc>
            </a:pPr>
            <a:r>
              <a:rPr lang="en-US" sz="1800">
                <a:solidFill>
                  <a:srgbClr val="FDF9ED"/>
                </a:solidFill>
                <a:latin typeface="Montserrat"/>
                <a:ea typeface="Montserrat"/>
                <a:cs typeface="Montserrat"/>
                <a:sym typeface="Montserrat"/>
              </a:rPr>
              <a:t>HRD</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true" flipV="false" rot="0">
            <a:off x="11370406" y="3733472"/>
            <a:ext cx="6529697" cy="6553528"/>
          </a:xfrm>
          <a:custGeom>
            <a:avLst/>
            <a:gdLst/>
            <a:ahLst/>
            <a:cxnLst/>
            <a:rect r="r" b="b" t="t" l="l"/>
            <a:pathLst>
              <a:path h="6553528" w="6529697">
                <a:moveTo>
                  <a:pt x="6529697" y="0"/>
                </a:moveTo>
                <a:lnTo>
                  <a:pt x="0" y="0"/>
                </a:lnTo>
                <a:lnTo>
                  <a:pt x="0" y="6553528"/>
                </a:lnTo>
                <a:lnTo>
                  <a:pt x="6529697" y="6553528"/>
                </a:lnTo>
                <a:lnTo>
                  <a:pt x="6529697"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272884" y="3455840"/>
            <a:ext cx="11643290" cy="2156464"/>
            <a:chOff x="0" y="0"/>
            <a:chExt cx="3066545" cy="567958"/>
          </a:xfrm>
        </p:grpSpPr>
        <p:sp>
          <p:nvSpPr>
            <p:cNvPr name="Freeform 4" id="4"/>
            <p:cNvSpPr/>
            <p:nvPr/>
          </p:nvSpPr>
          <p:spPr>
            <a:xfrm flipH="false" flipV="false" rot="0">
              <a:off x="0" y="0"/>
              <a:ext cx="3066545" cy="567958"/>
            </a:xfrm>
            <a:custGeom>
              <a:avLst/>
              <a:gdLst/>
              <a:ahLst/>
              <a:cxnLst/>
              <a:rect r="r" b="b" t="t" l="l"/>
              <a:pathLst>
                <a:path h="567958" w="3066545">
                  <a:moveTo>
                    <a:pt x="0" y="0"/>
                  </a:moveTo>
                  <a:lnTo>
                    <a:pt x="3066545" y="0"/>
                  </a:lnTo>
                  <a:lnTo>
                    <a:pt x="3066545" y="567958"/>
                  </a:lnTo>
                  <a:lnTo>
                    <a:pt x="0" y="567958"/>
                  </a:lnTo>
                  <a:close/>
                </a:path>
              </a:pathLst>
            </a:custGeom>
            <a:solidFill>
              <a:srgbClr val="992800"/>
            </a:solidFill>
          </p:spPr>
        </p:sp>
        <p:sp>
          <p:nvSpPr>
            <p:cNvPr name="TextBox 5" id="5"/>
            <p:cNvSpPr txBox="true"/>
            <p:nvPr/>
          </p:nvSpPr>
          <p:spPr>
            <a:xfrm>
              <a:off x="0" y="-95250"/>
              <a:ext cx="3066545" cy="663208"/>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1028700" y="876300"/>
            <a:ext cx="3530560" cy="1302965"/>
          </a:xfrm>
          <a:prstGeom prst="rect">
            <a:avLst/>
          </a:prstGeom>
        </p:spPr>
        <p:txBody>
          <a:bodyPr anchor="t" rtlCol="false" tIns="0" lIns="0" bIns="0" rIns="0">
            <a:spAutoFit/>
          </a:bodyPr>
          <a:lstStyle/>
          <a:p>
            <a:pPr algn="l">
              <a:lnSpc>
                <a:spcPts val="10608"/>
              </a:lnSpc>
              <a:spcBef>
                <a:spcPct val="0"/>
              </a:spcBef>
            </a:pPr>
            <a:r>
              <a:rPr lang="en-US" sz="7577">
                <a:solidFill>
                  <a:srgbClr val="3C7F72"/>
                </a:solidFill>
                <a:latin typeface="Montserrat"/>
                <a:ea typeface="Montserrat"/>
                <a:cs typeface="Montserrat"/>
                <a:sym typeface="Montserrat"/>
              </a:rPr>
              <a:t>Why Us</a:t>
            </a:r>
          </a:p>
        </p:txBody>
      </p:sp>
      <p:sp>
        <p:nvSpPr>
          <p:cNvPr name="TextBox 7" id="7"/>
          <p:cNvSpPr txBox="true"/>
          <p:nvPr/>
        </p:nvSpPr>
        <p:spPr>
          <a:xfrm rot="0">
            <a:off x="1028700" y="3662244"/>
            <a:ext cx="9258284" cy="1619831"/>
          </a:xfrm>
          <a:prstGeom prst="rect">
            <a:avLst/>
          </a:prstGeom>
        </p:spPr>
        <p:txBody>
          <a:bodyPr anchor="t" rtlCol="false" tIns="0" lIns="0" bIns="0" rIns="0">
            <a:spAutoFit/>
          </a:bodyPr>
          <a:lstStyle/>
          <a:p>
            <a:pPr algn="l">
              <a:lnSpc>
                <a:spcPts val="4167"/>
              </a:lnSpc>
            </a:pPr>
            <a:r>
              <a:rPr lang="en-US" sz="2977">
                <a:solidFill>
                  <a:srgbClr val="FDF9ED"/>
                </a:solidFill>
                <a:latin typeface="Montserrat"/>
                <a:ea typeface="Montserrat"/>
                <a:cs typeface="Montserrat"/>
                <a:sym typeface="Montserrat"/>
              </a:rPr>
              <a:t>Lorem ipsum dolor sit amet, consectetur adipiscing elit. Maecenas scelerisque sapien quam, et ornare tortor faucibus at. Nullam elementum dolor quis mollis eleifend. </a:t>
            </a:r>
          </a:p>
        </p:txBody>
      </p:sp>
      <p:sp>
        <p:nvSpPr>
          <p:cNvPr name="TextBox 8" id="8"/>
          <p:cNvSpPr txBox="true"/>
          <p:nvPr/>
        </p:nvSpPr>
        <p:spPr>
          <a:xfrm rot="0">
            <a:off x="1028700" y="7589930"/>
            <a:ext cx="4497943" cy="486089"/>
          </a:xfrm>
          <a:prstGeom prst="rect">
            <a:avLst/>
          </a:prstGeom>
        </p:spPr>
        <p:txBody>
          <a:bodyPr anchor="t" rtlCol="false" tIns="0" lIns="0" bIns="0" rIns="0">
            <a:spAutoFit/>
          </a:bodyPr>
          <a:lstStyle/>
          <a:p>
            <a:pPr algn="ctr">
              <a:lnSpc>
                <a:spcPts val="3657"/>
              </a:lnSpc>
              <a:spcBef>
                <a:spcPct val="0"/>
              </a:spcBef>
            </a:pPr>
            <a:r>
              <a:rPr lang="en-US" sz="2612">
                <a:solidFill>
                  <a:srgbClr val="992800"/>
                </a:solidFill>
                <a:latin typeface="Montserrat"/>
                <a:ea typeface="Montserrat"/>
                <a:cs typeface="Montserrat"/>
                <a:sym typeface="Montserrat"/>
              </a:rPr>
              <a:t>123 Anywhere St., Any City, ST 12345</a:t>
            </a:r>
          </a:p>
        </p:txBody>
      </p:sp>
      <p:sp>
        <p:nvSpPr>
          <p:cNvPr name="TextBox 9" id="9"/>
          <p:cNvSpPr txBox="true"/>
          <p:nvPr/>
        </p:nvSpPr>
        <p:spPr>
          <a:xfrm rot="0">
            <a:off x="1028700" y="8180794"/>
            <a:ext cx="1853684" cy="486089"/>
          </a:xfrm>
          <a:prstGeom prst="rect">
            <a:avLst/>
          </a:prstGeom>
        </p:spPr>
        <p:txBody>
          <a:bodyPr anchor="t" rtlCol="false" tIns="0" lIns="0" bIns="0" rIns="0">
            <a:spAutoFit/>
          </a:bodyPr>
          <a:lstStyle/>
          <a:p>
            <a:pPr algn="ctr">
              <a:lnSpc>
                <a:spcPts val="3657"/>
              </a:lnSpc>
              <a:spcBef>
                <a:spcPct val="0"/>
              </a:spcBef>
            </a:pPr>
            <a:r>
              <a:rPr lang="en-US" sz="2612">
                <a:solidFill>
                  <a:srgbClr val="992800"/>
                </a:solidFill>
                <a:latin typeface="Montserrat"/>
                <a:ea typeface="Montserrat"/>
                <a:cs typeface="Montserrat"/>
                <a:sym typeface="Montserrat"/>
              </a:rPr>
              <a:t>+123-456-7890</a:t>
            </a:r>
          </a:p>
        </p:txBody>
      </p:sp>
      <p:sp>
        <p:nvSpPr>
          <p:cNvPr name="TextBox 10" id="10"/>
          <p:cNvSpPr txBox="true"/>
          <p:nvPr/>
        </p:nvSpPr>
        <p:spPr>
          <a:xfrm rot="0">
            <a:off x="1028603" y="8772211"/>
            <a:ext cx="2780184" cy="486089"/>
          </a:xfrm>
          <a:prstGeom prst="rect">
            <a:avLst/>
          </a:prstGeom>
        </p:spPr>
        <p:txBody>
          <a:bodyPr anchor="t" rtlCol="false" tIns="0" lIns="0" bIns="0" rIns="0">
            <a:spAutoFit/>
          </a:bodyPr>
          <a:lstStyle/>
          <a:p>
            <a:pPr algn="ctr">
              <a:lnSpc>
                <a:spcPts val="3657"/>
              </a:lnSpc>
              <a:spcBef>
                <a:spcPct val="0"/>
              </a:spcBef>
            </a:pPr>
            <a:r>
              <a:rPr lang="en-US" sz="2612">
                <a:solidFill>
                  <a:srgbClr val="992800"/>
                </a:solidFill>
                <a:latin typeface="Montserrat"/>
                <a:ea typeface="Montserrat"/>
                <a:cs typeface="Montserrat"/>
                <a:sym typeface="Montserrat"/>
              </a:rPr>
              <a:t>hello@reallygreatsite.com</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false" rot="0">
            <a:off x="268826" y="806478"/>
            <a:ext cx="10249593" cy="10287000"/>
          </a:xfrm>
          <a:custGeom>
            <a:avLst/>
            <a:gdLst/>
            <a:ahLst/>
            <a:cxnLst/>
            <a:rect r="r" b="b" t="t" l="l"/>
            <a:pathLst>
              <a:path h="10287000" w="10249593">
                <a:moveTo>
                  <a:pt x="0" y="0"/>
                </a:moveTo>
                <a:lnTo>
                  <a:pt x="10249593" y="0"/>
                </a:lnTo>
                <a:lnTo>
                  <a:pt x="10249593" y="10287000"/>
                </a:lnTo>
                <a:lnTo>
                  <a:pt x="0" y="102870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10518419" y="596854"/>
            <a:ext cx="8005396" cy="3086100"/>
            <a:chOff x="0" y="0"/>
            <a:chExt cx="2108417" cy="812800"/>
          </a:xfrm>
        </p:grpSpPr>
        <p:sp>
          <p:nvSpPr>
            <p:cNvPr name="Freeform 4" id="4"/>
            <p:cNvSpPr/>
            <p:nvPr/>
          </p:nvSpPr>
          <p:spPr>
            <a:xfrm flipH="false" flipV="false" rot="0">
              <a:off x="0" y="0"/>
              <a:ext cx="2108417" cy="812800"/>
            </a:xfrm>
            <a:custGeom>
              <a:avLst/>
              <a:gdLst/>
              <a:ahLst/>
              <a:cxnLst/>
              <a:rect r="r" b="b" t="t" l="l"/>
              <a:pathLst>
                <a:path h="812800" w="2108417">
                  <a:moveTo>
                    <a:pt x="0" y="0"/>
                  </a:moveTo>
                  <a:lnTo>
                    <a:pt x="2108417" y="0"/>
                  </a:lnTo>
                  <a:lnTo>
                    <a:pt x="2108417" y="812800"/>
                  </a:lnTo>
                  <a:lnTo>
                    <a:pt x="0" y="812800"/>
                  </a:lnTo>
                  <a:close/>
                </a:path>
              </a:pathLst>
            </a:custGeom>
            <a:solidFill>
              <a:srgbClr val="3C7F72"/>
            </a:solidFill>
          </p:spPr>
        </p:sp>
        <p:sp>
          <p:nvSpPr>
            <p:cNvPr name="TextBox 5" id="5"/>
            <p:cNvSpPr txBox="true"/>
            <p:nvPr/>
          </p:nvSpPr>
          <p:spPr>
            <a:xfrm>
              <a:off x="0" y="-95250"/>
              <a:ext cx="2108417" cy="908050"/>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10518419" y="1181100"/>
            <a:ext cx="6740881" cy="2070007"/>
          </a:xfrm>
          <a:prstGeom prst="rect">
            <a:avLst/>
          </a:prstGeom>
        </p:spPr>
        <p:txBody>
          <a:bodyPr anchor="t" rtlCol="false" tIns="0" lIns="0" bIns="0" rIns="0">
            <a:spAutoFit/>
          </a:bodyPr>
          <a:lstStyle/>
          <a:p>
            <a:pPr algn="r">
              <a:lnSpc>
                <a:spcPts val="7996"/>
              </a:lnSpc>
            </a:pPr>
            <a:r>
              <a:rPr lang="en-US" sz="7996">
                <a:solidFill>
                  <a:srgbClr val="FDF9ED"/>
                </a:solidFill>
                <a:latin typeface="Montserrat"/>
                <a:ea typeface="Montserrat"/>
                <a:cs typeface="Montserrat"/>
                <a:sym typeface="Montserrat"/>
              </a:rPr>
              <a:t>Problem Statement</a:t>
            </a:r>
          </a:p>
        </p:txBody>
      </p:sp>
      <p:sp>
        <p:nvSpPr>
          <p:cNvPr name="TextBox 7" id="7"/>
          <p:cNvSpPr txBox="true"/>
          <p:nvPr/>
        </p:nvSpPr>
        <p:spPr>
          <a:xfrm rot="0">
            <a:off x="5043931" y="5216814"/>
            <a:ext cx="12215369" cy="2667581"/>
          </a:xfrm>
          <a:prstGeom prst="rect">
            <a:avLst/>
          </a:prstGeom>
        </p:spPr>
        <p:txBody>
          <a:bodyPr anchor="t" rtlCol="false" tIns="0" lIns="0" bIns="0" rIns="0">
            <a:spAutoFit/>
          </a:bodyPr>
          <a:lstStyle/>
          <a:p>
            <a:pPr algn="r">
              <a:lnSpc>
                <a:spcPts val="4167"/>
              </a:lnSpc>
            </a:pPr>
            <a:r>
              <a:rPr lang="en-US" sz="2977">
                <a:solidFill>
                  <a:srgbClr val="992800"/>
                </a:solidFill>
                <a:latin typeface="Montserrat"/>
                <a:ea typeface="Montserrat"/>
                <a:cs typeface="Montserrat"/>
                <a:sym typeface="Montserrat"/>
              </a:rPr>
              <a:t>Lorem ipsum dolor sit amet, consectetur adipiscing elit. </a:t>
            </a:r>
          </a:p>
          <a:p>
            <a:pPr algn="r">
              <a:lnSpc>
                <a:spcPts val="4167"/>
              </a:lnSpc>
            </a:pPr>
          </a:p>
          <a:p>
            <a:pPr algn="r">
              <a:lnSpc>
                <a:spcPts val="4167"/>
              </a:lnSpc>
            </a:pPr>
            <a:r>
              <a:rPr lang="en-US" sz="2977">
                <a:solidFill>
                  <a:srgbClr val="992800"/>
                </a:solidFill>
                <a:latin typeface="Montserrat"/>
                <a:ea typeface="Montserrat"/>
                <a:cs typeface="Montserrat"/>
                <a:sym typeface="Montserrat"/>
              </a:rPr>
              <a:t>Maecenas scelerisque sapien quam, et ornare tortor faucibus at. Nullam elementum dolor quis mollis eleifend. Sed in tempus quam. Donec augue tortor, suscipit sit amet cursus in, maximus sit amet tortor.</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true" rot="0">
            <a:off x="9144000" y="1064682"/>
            <a:ext cx="4701330" cy="1556783"/>
          </a:xfrm>
          <a:custGeom>
            <a:avLst/>
            <a:gdLst/>
            <a:ahLst/>
            <a:cxnLst/>
            <a:rect r="r" b="b" t="t" l="l"/>
            <a:pathLst>
              <a:path h="1556783" w="4701330">
                <a:moveTo>
                  <a:pt x="0" y="1556783"/>
                </a:moveTo>
                <a:lnTo>
                  <a:pt x="4701330" y="1556783"/>
                </a:lnTo>
                <a:lnTo>
                  <a:pt x="4701330" y="0"/>
                </a:lnTo>
                <a:lnTo>
                  <a:pt x="0" y="0"/>
                </a:lnTo>
                <a:lnTo>
                  <a:pt x="0" y="1556783"/>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3131203" y="3589900"/>
            <a:ext cx="1378620" cy="1378620"/>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AF00"/>
            </a:solidFill>
          </p:spPr>
        </p:sp>
        <p:sp>
          <p:nvSpPr>
            <p:cNvPr name="TextBox 5" id="5"/>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6" id="6"/>
          <p:cNvGrpSpPr/>
          <p:nvPr/>
        </p:nvGrpSpPr>
        <p:grpSpPr>
          <a:xfrm rot="0">
            <a:off x="3382107" y="3840805"/>
            <a:ext cx="876812" cy="876812"/>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34A24"/>
            </a:solidFill>
          </p:spPr>
        </p:sp>
        <p:sp>
          <p:nvSpPr>
            <p:cNvPr name="TextBox 8" id="8"/>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9" id="9"/>
          <p:cNvGrpSpPr/>
          <p:nvPr/>
        </p:nvGrpSpPr>
        <p:grpSpPr>
          <a:xfrm rot="0">
            <a:off x="3131203" y="5734790"/>
            <a:ext cx="1378620" cy="1378620"/>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AF00"/>
            </a:solidFill>
          </p:spPr>
        </p:sp>
        <p:sp>
          <p:nvSpPr>
            <p:cNvPr name="TextBox 11" id="11"/>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12" id="12"/>
          <p:cNvGrpSpPr/>
          <p:nvPr/>
        </p:nvGrpSpPr>
        <p:grpSpPr>
          <a:xfrm rot="0">
            <a:off x="3382107" y="5985694"/>
            <a:ext cx="876812" cy="876812"/>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34A24"/>
            </a:solidFill>
          </p:spPr>
        </p:sp>
        <p:sp>
          <p:nvSpPr>
            <p:cNvPr name="TextBox 14" id="14"/>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15" id="15"/>
          <p:cNvGrpSpPr/>
          <p:nvPr/>
        </p:nvGrpSpPr>
        <p:grpSpPr>
          <a:xfrm rot="0">
            <a:off x="3131203" y="7879680"/>
            <a:ext cx="1378620" cy="1378620"/>
            <a:chOff x="0" y="0"/>
            <a:chExt cx="812800" cy="812800"/>
          </a:xfrm>
        </p:grpSpPr>
        <p:sp>
          <p:nvSpPr>
            <p:cNvPr name="Freeform 16" id="1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AF00"/>
            </a:solidFill>
          </p:spPr>
        </p:sp>
        <p:sp>
          <p:nvSpPr>
            <p:cNvPr name="TextBox 17" id="17"/>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18" id="18"/>
          <p:cNvGrpSpPr/>
          <p:nvPr/>
        </p:nvGrpSpPr>
        <p:grpSpPr>
          <a:xfrm rot="0">
            <a:off x="3382107" y="8130584"/>
            <a:ext cx="876812" cy="876812"/>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34A24"/>
            </a:solidFill>
          </p:spPr>
        </p:sp>
        <p:sp>
          <p:nvSpPr>
            <p:cNvPr name="TextBox 20" id="20"/>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sp>
        <p:nvSpPr>
          <p:cNvPr name="Freeform 21" id="21"/>
          <p:cNvSpPr/>
          <p:nvPr/>
        </p:nvSpPr>
        <p:spPr>
          <a:xfrm flipH="false" flipV="true" rot="0">
            <a:off x="13724194" y="769039"/>
            <a:ext cx="4701330" cy="1556783"/>
          </a:xfrm>
          <a:custGeom>
            <a:avLst/>
            <a:gdLst/>
            <a:ahLst/>
            <a:cxnLst/>
            <a:rect r="r" b="b" t="t" l="l"/>
            <a:pathLst>
              <a:path h="1556783" w="4701330">
                <a:moveTo>
                  <a:pt x="0" y="1556783"/>
                </a:moveTo>
                <a:lnTo>
                  <a:pt x="4701330" y="1556783"/>
                </a:lnTo>
                <a:lnTo>
                  <a:pt x="4701330" y="0"/>
                </a:lnTo>
                <a:lnTo>
                  <a:pt x="0" y="0"/>
                </a:lnTo>
                <a:lnTo>
                  <a:pt x="0" y="1556783"/>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22" id="22"/>
          <p:cNvGrpSpPr/>
          <p:nvPr/>
        </p:nvGrpSpPr>
        <p:grpSpPr>
          <a:xfrm rot="0">
            <a:off x="0" y="0"/>
            <a:ext cx="2073830" cy="10287000"/>
            <a:chOff x="0" y="0"/>
            <a:chExt cx="546194" cy="2709333"/>
          </a:xfrm>
        </p:grpSpPr>
        <p:sp>
          <p:nvSpPr>
            <p:cNvPr name="Freeform 23" id="23"/>
            <p:cNvSpPr/>
            <p:nvPr/>
          </p:nvSpPr>
          <p:spPr>
            <a:xfrm flipH="false" flipV="false" rot="0">
              <a:off x="0" y="0"/>
              <a:ext cx="546194" cy="2709333"/>
            </a:xfrm>
            <a:custGeom>
              <a:avLst/>
              <a:gdLst/>
              <a:ahLst/>
              <a:cxnLst/>
              <a:rect r="r" b="b" t="t" l="l"/>
              <a:pathLst>
                <a:path h="2709333" w="546194">
                  <a:moveTo>
                    <a:pt x="0" y="0"/>
                  </a:moveTo>
                  <a:lnTo>
                    <a:pt x="546194" y="0"/>
                  </a:lnTo>
                  <a:lnTo>
                    <a:pt x="546194" y="2709333"/>
                  </a:lnTo>
                  <a:lnTo>
                    <a:pt x="0" y="2709333"/>
                  </a:lnTo>
                  <a:close/>
                </a:path>
              </a:pathLst>
            </a:custGeom>
            <a:solidFill>
              <a:srgbClr val="D34A24"/>
            </a:solidFill>
          </p:spPr>
        </p:sp>
        <p:sp>
          <p:nvSpPr>
            <p:cNvPr name="TextBox 24" id="24"/>
            <p:cNvSpPr txBox="true"/>
            <p:nvPr/>
          </p:nvSpPr>
          <p:spPr>
            <a:xfrm>
              <a:off x="0" y="-95250"/>
              <a:ext cx="546194" cy="2804583"/>
            </a:xfrm>
            <a:prstGeom prst="rect">
              <a:avLst/>
            </a:prstGeom>
          </p:spPr>
          <p:txBody>
            <a:bodyPr anchor="ctr" rtlCol="false" tIns="50800" lIns="50800" bIns="50800" rIns="50800"/>
            <a:lstStyle/>
            <a:p>
              <a:pPr algn="ctr">
                <a:lnSpc>
                  <a:spcPts val="3657"/>
                </a:lnSpc>
              </a:pPr>
            </a:p>
          </p:txBody>
        </p:sp>
      </p:grpSp>
      <p:sp>
        <p:nvSpPr>
          <p:cNvPr name="TextBox 25" id="25"/>
          <p:cNvSpPr txBox="true"/>
          <p:nvPr/>
        </p:nvSpPr>
        <p:spPr>
          <a:xfrm rot="0">
            <a:off x="3131203" y="1082615"/>
            <a:ext cx="6337129" cy="1368518"/>
          </a:xfrm>
          <a:prstGeom prst="rect">
            <a:avLst/>
          </a:prstGeom>
        </p:spPr>
        <p:txBody>
          <a:bodyPr anchor="t" rtlCol="false" tIns="0" lIns="0" bIns="0" rIns="0">
            <a:spAutoFit/>
          </a:bodyPr>
          <a:lstStyle/>
          <a:p>
            <a:pPr algn="l">
              <a:lnSpc>
                <a:spcPts val="11194"/>
              </a:lnSpc>
              <a:spcBef>
                <a:spcPct val="0"/>
              </a:spcBef>
            </a:pPr>
            <a:r>
              <a:rPr lang="en-US" sz="7996">
                <a:solidFill>
                  <a:srgbClr val="3C7F72"/>
                </a:solidFill>
                <a:latin typeface="Montserrat"/>
                <a:ea typeface="Montserrat"/>
                <a:cs typeface="Montserrat"/>
                <a:sym typeface="Montserrat"/>
              </a:rPr>
              <a:t>S</a:t>
            </a:r>
            <a:r>
              <a:rPr lang="en-US" sz="7996">
                <a:solidFill>
                  <a:srgbClr val="3C7F72"/>
                </a:solidFill>
                <a:latin typeface="Montserrat"/>
                <a:ea typeface="Montserrat"/>
                <a:cs typeface="Montserrat"/>
                <a:sym typeface="Montserrat"/>
              </a:rPr>
              <a:t>olution</a:t>
            </a:r>
          </a:p>
        </p:txBody>
      </p:sp>
      <p:sp>
        <p:nvSpPr>
          <p:cNvPr name="TextBox 26" id="26"/>
          <p:cNvSpPr txBox="true"/>
          <p:nvPr/>
        </p:nvSpPr>
        <p:spPr>
          <a:xfrm rot="0">
            <a:off x="5233706" y="4025231"/>
            <a:ext cx="9642219"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27" id="27"/>
          <p:cNvSpPr txBox="true"/>
          <p:nvPr/>
        </p:nvSpPr>
        <p:spPr>
          <a:xfrm rot="0">
            <a:off x="5233706" y="3494650"/>
            <a:ext cx="7473690" cy="486089"/>
          </a:xfrm>
          <a:prstGeom prst="rect">
            <a:avLst/>
          </a:prstGeom>
        </p:spPr>
        <p:txBody>
          <a:bodyPr anchor="t" rtlCol="false" tIns="0" lIns="0" bIns="0" rIns="0">
            <a:spAutoFit/>
          </a:bodyPr>
          <a:lstStyle/>
          <a:p>
            <a:pPr algn="l">
              <a:lnSpc>
                <a:spcPts val="3657"/>
              </a:lnSpc>
              <a:spcBef>
                <a:spcPct val="0"/>
              </a:spcBef>
            </a:pPr>
            <a:r>
              <a:rPr lang="en-US" b="true" sz="2612">
                <a:solidFill>
                  <a:srgbClr val="992800"/>
                </a:solidFill>
                <a:latin typeface="Montserrat"/>
                <a:ea typeface="Montserrat"/>
                <a:cs typeface="Montserrat"/>
                <a:sym typeface="Montserrat"/>
              </a:rPr>
              <a:t>Our Product</a:t>
            </a:r>
          </a:p>
        </p:txBody>
      </p:sp>
      <p:sp>
        <p:nvSpPr>
          <p:cNvPr name="TextBox 28" id="28"/>
          <p:cNvSpPr txBox="true"/>
          <p:nvPr/>
        </p:nvSpPr>
        <p:spPr>
          <a:xfrm rot="0">
            <a:off x="5233706" y="6170121"/>
            <a:ext cx="9642219"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29" id="29"/>
          <p:cNvSpPr txBox="true"/>
          <p:nvPr/>
        </p:nvSpPr>
        <p:spPr>
          <a:xfrm rot="0">
            <a:off x="5233706" y="5639540"/>
            <a:ext cx="7473690" cy="486089"/>
          </a:xfrm>
          <a:prstGeom prst="rect">
            <a:avLst/>
          </a:prstGeom>
        </p:spPr>
        <p:txBody>
          <a:bodyPr anchor="t" rtlCol="false" tIns="0" lIns="0" bIns="0" rIns="0">
            <a:spAutoFit/>
          </a:bodyPr>
          <a:lstStyle/>
          <a:p>
            <a:pPr algn="l">
              <a:lnSpc>
                <a:spcPts val="3657"/>
              </a:lnSpc>
              <a:spcBef>
                <a:spcPct val="0"/>
              </a:spcBef>
            </a:pPr>
            <a:r>
              <a:rPr lang="en-US" b="true" sz="2612">
                <a:solidFill>
                  <a:srgbClr val="992800"/>
                </a:solidFill>
                <a:latin typeface="Montserrat"/>
                <a:ea typeface="Montserrat"/>
                <a:cs typeface="Montserrat"/>
                <a:sym typeface="Montserrat"/>
              </a:rPr>
              <a:t>How this Product Solves the Problem</a:t>
            </a:r>
          </a:p>
        </p:txBody>
      </p:sp>
      <p:sp>
        <p:nvSpPr>
          <p:cNvPr name="TextBox 30" id="30"/>
          <p:cNvSpPr txBox="true"/>
          <p:nvPr/>
        </p:nvSpPr>
        <p:spPr>
          <a:xfrm rot="0">
            <a:off x="5233706" y="8313874"/>
            <a:ext cx="9642219"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31" id="31"/>
          <p:cNvSpPr txBox="true"/>
          <p:nvPr/>
        </p:nvSpPr>
        <p:spPr>
          <a:xfrm rot="0">
            <a:off x="5233706" y="7780160"/>
            <a:ext cx="7473690" cy="486089"/>
          </a:xfrm>
          <a:prstGeom prst="rect">
            <a:avLst/>
          </a:prstGeom>
        </p:spPr>
        <p:txBody>
          <a:bodyPr anchor="t" rtlCol="false" tIns="0" lIns="0" bIns="0" rIns="0">
            <a:spAutoFit/>
          </a:bodyPr>
          <a:lstStyle/>
          <a:p>
            <a:pPr algn="l">
              <a:lnSpc>
                <a:spcPts val="3657"/>
              </a:lnSpc>
              <a:spcBef>
                <a:spcPct val="0"/>
              </a:spcBef>
            </a:pPr>
            <a:r>
              <a:rPr lang="en-US" b="true" sz="2612">
                <a:solidFill>
                  <a:srgbClr val="992800"/>
                </a:solidFill>
                <a:latin typeface="Montserrat"/>
                <a:ea typeface="Montserrat"/>
                <a:cs typeface="Montserrat"/>
                <a:sym typeface="Montserrat"/>
              </a:rPr>
              <a:t>Unique Valu</a:t>
            </a:r>
            <a:r>
              <a:rPr lang="en-US" b="true" sz="2612">
                <a:solidFill>
                  <a:srgbClr val="992800"/>
                </a:solidFill>
                <a:latin typeface="Montserrat"/>
                <a:ea typeface="Montserrat"/>
                <a:cs typeface="Montserrat"/>
                <a:sym typeface="Montserrat"/>
              </a:rPr>
              <a:t>e Proposition</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tretch>
            <a:fillRect/>
          </a:stretch>
        </p:blipFill>
        <p:spPr>
          <a:xfrm rot="0">
            <a:off x="2826976" y="2577855"/>
            <a:ext cx="5285903" cy="5029648"/>
          </a:xfrm>
          <a:prstGeom prst="rect">
            <a:avLst/>
          </a:prstGeom>
        </p:spPr>
      </p:pic>
      <p:grpSp>
        <p:nvGrpSpPr>
          <p:cNvPr name="Group 3" id="3"/>
          <p:cNvGrpSpPr/>
          <p:nvPr/>
        </p:nvGrpSpPr>
        <p:grpSpPr>
          <a:xfrm rot="0">
            <a:off x="10571992" y="5165190"/>
            <a:ext cx="7716008" cy="1625108"/>
            <a:chOff x="0" y="0"/>
            <a:chExt cx="2032200" cy="428012"/>
          </a:xfrm>
        </p:grpSpPr>
        <p:sp>
          <p:nvSpPr>
            <p:cNvPr name="Freeform 4" id="4"/>
            <p:cNvSpPr/>
            <p:nvPr/>
          </p:nvSpPr>
          <p:spPr>
            <a:xfrm flipH="false" flipV="false" rot="0">
              <a:off x="0" y="0"/>
              <a:ext cx="2032200" cy="428012"/>
            </a:xfrm>
            <a:custGeom>
              <a:avLst/>
              <a:gdLst/>
              <a:ahLst/>
              <a:cxnLst/>
              <a:rect r="r" b="b" t="t" l="l"/>
              <a:pathLst>
                <a:path h="428012" w="2032200">
                  <a:moveTo>
                    <a:pt x="0" y="0"/>
                  </a:moveTo>
                  <a:lnTo>
                    <a:pt x="2032200" y="0"/>
                  </a:lnTo>
                  <a:lnTo>
                    <a:pt x="2032200" y="428012"/>
                  </a:lnTo>
                  <a:lnTo>
                    <a:pt x="0" y="428012"/>
                  </a:lnTo>
                  <a:close/>
                </a:path>
              </a:pathLst>
            </a:custGeom>
            <a:solidFill>
              <a:srgbClr val="992800"/>
            </a:solidFill>
          </p:spPr>
        </p:sp>
        <p:sp>
          <p:nvSpPr>
            <p:cNvPr name="TextBox 5" id="5"/>
            <p:cNvSpPr txBox="true"/>
            <p:nvPr/>
          </p:nvSpPr>
          <p:spPr>
            <a:xfrm>
              <a:off x="0" y="-95250"/>
              <a:ext cx="2032200" cy="523262"/>
            </a:xfrm>
            <a:prstGeom prst="rect">
              <a:avLst/>
            </a:prstGeom>
          </p:spPr>
          <p:txBody>
            <a:bodyPr anchor="ctr" rtlCol="false" tIns="50800" lIns="50800" bIns="50800" rIns="50800"/>
            <a:lstStyle/>
            <a:p>
              <a:pPr algn="ctr">
                <a:lnSpc>
                  <a:spcPts val="3657"/>
                </a:lnSpc>
              </a:pPr>
            </a:p>
          </p:txBody>
        </p:sp>
      </p:grpSp>
      <p:grpSp>
        <p:nvGrpSpPr>
          <p:cNvPr name="Group 6" id="6"/>
          <p:cNvGrpSpPr/>
          <p:nvPr/>
        </p:nvGrpSpPr>
        <p:grpSpPr>
          <a:xfrm rot="0">
            <a:off x="10918613" y="7107226"/>
            <a:ext cx="891840" cy="891840"/>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AF00"/>
            </a:solidFill>
          </p:spPr>
        </p:sp>
        <p:sp>
          <p:nvSpPr>
            <p:cNvPr name="TextBox 8" id="8"/>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grpSp>
        <p:nvGrpSpPr>
          <p:cNvPr name="Group 9" id="9"/>
          <p:cNvGrpSpPr/>
          <p:nvPr/>
        </p:nvGrpSpPr>
        <p:grpSpPr>
          <a:xfrm rot="0">
            <a:off x="801456" y="7328213"/>
            <a:ext cx="7554683" cy="2412688"/>
            <a:chOff x="0" y="0"/>
            <a:chExt cx="1989711" cy="635441"/>
          </a:xfrm>
        </p:grpSpPr>
        <p:sp>
          <p:nvSpPr>
            <p:cNvPr name="Freeform 10" id="10"/>
            <p:cNvSpPr/>
            <p:nvPr/>
          </p:nvSpPr>
          <p:spPr>
            <a:xfrm flipH="false" flipV="false" rot="0">
              <a:off x="0" y="0"/>
              <a:ext cx="1989711" cy="635441"/>
            </a:xfrm>
            <a:custGeom>
              <a:avLst/>
              <a:gdLst/>
              <a:ahLst/>
              <a:cxnLst/>
              <a:rect r="r" b="b" t="t" l="l"/>
              <a:pathLst>
                <a:path h="635441" w="1989711">
                  <a:moveTo>
                    <a:pt x="74809" y="0"/>
                  </a:moveTo>
                  <a:lnTo>
                    <a:pt x="1914902" y="0"/>
                  </a:lnTo>
                  <a:cubicBezTo>
                    <a:pt x="1956217" y="0"/>
                    <a:pt x="1989711" y="33493"/>
                    <a:pt x="1989711" y="74809"/>
                  </a:cubicBezTo>
                  <a:lnTo>
                    <a:pt x="1989711" y="560631"/>
                  </a:lnTo>
                  <a:cubicBezTo>
                    <a:pt x="1989711" y="601947"/>
                    <a:pt x="1956217" y="635441"/>
                    <a:pt x="1914902" y="635441"/>
                  </a:cubicBezTo>
                  <a:lnTo>
                    <a:pt x="74809" y="635441"/>
                  </a:lnTo>
                  <a:cubicBezTo>
                    <a:pt x="33493" y="635441"/>
                    <a:pt x="0" y="601947"/>
                    <a:pt x="0" y="560631"/>
                  </a:cubicBezTo>
                  <a:lnTo>
                    <a:pt x="0" y="74809"/>
                  </a:lnTo>
                  <a:cubicBezTo>
                    <a:pt x="0" y="33493"/>
                    <a:pt x="33493" y="0"/>
                    <a:pt x="74809" y="0"/>
                  </a:cubicBezTo>
                  <a:close/>
                </a:path>
              </a:pathLst>
            </a:custGeom>
            <a:solidFill>
              <a:srgbClr val="D34A24"/>
            </a:solidFill>
          </p:spPr>
        </p:sp>
        <p:sp>
          <p:nvSpPr>
            <p:cNvPr name="TextBox 11" id="11"/>
            <p:cNvSpPr txBox="true"/>
            <p:nvPr/>
          </p:nvSpPr>
          <p:spPr>
            <a:xfrm>
              <a:off x="0" y="-95250"/>
              <a:ext cx="1989711" cy="730691"/>
            </a:xfrm>
            <a:prstGeom prst="rect">
              <a:avLst/>
            </a:prstGeom>
          </p:spPr>
          <p:txBody>
            <a:bodyPr anchor="ctr" rtlCol="false" tIns="50800" lIns="50800" bIns="50800" rIns="50800"/>
            <a:lstStyle/>
            <a:p>
              <a:pPr algn="ctr">
                <a:lnSpc>
                  <a:spcPts val="3657"/>
                </a:lnSpc>
              </a:pPr>
            </a:p>
          </p:txBody>
        </p:sp>
      </p:grpSp>
      <p:sp>
        <p:nvSpPr>
          <p:cNvPr name="TextBox 12" id="12"/>
          <p:cNvSpPr txBox="true"/>
          <p:nvPr/>
        </p:nvSpPr>
        <p:spPr>
          <a:xfrm rot="0">
            <a:off x="1028700" y="876300"/>
            <a:ext cx="13694511" cy="1368518"/>
          </a:xfrm>
          <a:prstGeom prst="rect">
            <a:avLst/>
          </a:prstGeom>
        </p:spPr>
        <p:txBody>
          <a:bodyPr anchor="t" rtlCol="false" tIns="0" lIns="0" bIns="0" rIns="0">
            <a:spAutoFit/>
          </a:bodyPr>
          <a:lstStyle/>
          <a:p>
            <a:pPr algn="l">
              <a:lnSpc>
                <a:spcPts val="11194"/>
              </a:lnSpc>
              <a:spcBef>
                <a:spcPct val="0"/>
              </a:spcBef>
            </a:pPr>
            <a:r>
              <a:rPr lang="en-US" sz="7996">
                <a:solidFill>
                  <a:srgbClr val="3C7F72"/>
                </a:solidFill>
                <a:latin typeface="Montserrat"/>
                <a:ea typeface="Montserrat"/>
                <a:cs typeface="Montserrat"/>
                <a:sym typeface="Montserrat"/>
              </a:rPr>
              <a:t>Marke</a:t>
            </a:r>
            <a:r>
              <a:rPr lang="en-US" sz="7996">
                <a:solidFill>
                  <a:srgbClr val="3C7F72"/>
                </a:solidFill>
                <a:latin typeface="Montserrat"/>
                <a:ea typeface="Montserrat"/>
                <a:cs typeface="Montserrat"/>
                <a:sym typeface="Montserrat"/>
              </a:rPr>
              <a:t>t Opportunity</a:t>
            </a:r>
          </a:p>
        </p:txBody>
      </p:sp>
      <p:grpSp>
        <p:nvGrpSpPr>
          <p:cNvPr name="Group 13" id="13"/>
          <p:cNvGrpSpPr/>
          <p:nvPr/>
        </p:nvGrpSpPr>
        <p:grpSpPr>
          <a:xfrm rot="0">
            <a:off x="10918613" y="3947619"/>
            <a:ext cx="891840" cy="869940"/>
            <a:chOff x="0" y="0"/>
            <a:chExt cx="812800" cy="792841"/>
          </a:xfrm>
        </p:grpSpPr>
        <p:sp>
          <p:nvSpPr>
            <p:cNvPr name="Freeform 14" id="14"/>
            <p:cNvSpPr/>
            <p:nvPr/>
          </p:nvSpPr>
          <p:spPr>
            <a:xfrm flipH="false" flipV="false" rot="0">
              <a:off x="0" y="0"/>
              <a:ext cx="812800" cy="792841"/>
            </a:xfrm>
            <a:custGeom>
              <a:avLst/>
              <a:gdLst/>
              <a:ahLst/>
              <a:cxnLst/>
              <a:rect r="r" b="b" t="t" l="l"/>
              <a:pathLst>
                <a:path h="792841" w="812800">
                  <a:moveTo>
                    <a:pt x="406400" y="0"/>
                  </a:moveTo>
                  <a:cubicBezTo>
                    <a:pt x="181951" y="0"/>
                    <a:pt x="0" y="177483"/>
                    <a:pt x="0" y="396420"/>
                  </a:cubicBezTo>
                  <a:cubicBezTo>
                    <a:pt x="0" y="615357"/>
                    <a:pt x="181951" y="792841"/>
                    <a:pt x="406400" y="792841"/>
                  </a:cubicBezTo>
                  <a:cubicBezTo>
                    <a:pt x="630849" y="792841"/>
                    <a:pt x="812800" y="615357"/>
                    <a:pt x="812800" y="396420"/>
                  </a:cubicBezTo>
                  <a:cubicBezTo>
                    <a:pt x="812800" y="177483"/>
                    <a:pt x="630849" y="0"/>
                    <a:pt x="406400" y="0"/>
                  </a:cubicBezTo>
                  <a:close/>
                </a:path>
              </a:pathLst>
            </a:custGeom>
            <a:solidFill>
              <a:srgbClr val="FFAF00"/>
            </a:solidFill>
          </p:spPr>
        </p:sp>
        <p:sp>
          <p:nvSpPr>
            <p:cNvPr name="TextBox 15" id="15"/>
            <p:cNvSpPr txBox="true"/>
            <p:nvPr/>
          </p:nvSpPr>
          <p:spPr>
            <a:xfrm>
              <a:off x="76200" y="-20921"/>
              <a:ext cx="660400" cy="739433"/>
            </a:xfrm>
            <a:prstGeom prst="rect">
              <a:avLst/>
            </a:prstGeom>
          </p:spPr>
          <p:txBody>
            <a:bodyPr anchor="ctr" rtlCol="false" tIns="50800" lIns="50800" bIns="50800" rIns="50800"/>
            <a:lstStyle/>
            <a:p>
              <a:pPr algn="ctr">
                <a:lnSpc>
                  <a:spcPts val="3657"/>
                </a:lnSpc>
              </a:pPr>
            </a:p>
          </p:txBody>
        </p:sp>
      </p:grpSp>
      <p:sp>
        <p:nvSpPr>
          <p:cNvPr name="TextBox 16" id="16"/>
          <p:cNvSpPr txBox="true"/>
          <p:nvPr/>
        </p:nvSpPr>
        <p:spPr>
          <a:xfrm rot="0">
            <a:off x="12187121" y="4047789"/>
            <a:ext cx="5072179"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a:t>
            </a:r>
          </a:p>
        </p:txBody>
      </p:sp>
      <p:sp>
        <p:nvSpPr>
          <p:cNvPr name="TextBox 17" id="17"/>
          <p:cNvSpPr txBox="true"/>
          <p:nvPr/>
        </p:nvSpPr>
        <p:spPr>
          <a:xfrm rot="0">
            <a:off x="12187121" y="3656950"/>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grpSp>
        <p:nvGrpSpPr>
          <p:cNvPr name="Group 18" id="18"/>
          <p:cNvGrpSpPr/>
          <p:nvPr/>
        </p:nvGrpSpPr>
        <p:grpSpPr>
          <a:xfrm rot="0">
            <a:off x="10918613" y="5531824"/>
            <a:ext cx="891840" cy="891840"/>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AF00"/>
            </a:solidFill>
          </p:spPr>
        </p:sp>
        <p:sp>
          <p:nvSpPr>
            <p:cNvPr name="TextBox 20" id="20"/>
            <p:cNvSpPr txBox="true"/>
            <p:nvPr/>
          </p:nvSpPr>
          <p:spPr>
            <a:xfrm>
              <a:off x="76200" y="-19050"/>
              <a:ext cx="660400" cy="755650"/>
            </a:xfrm>
            <a:prstGeom prst="rect">
              <a:avLst/>
            </a:prstGeom>
          </p:spPr>
          <p:txBody>
            <a:bodyPr anchor="ctr" rtlCol="false" tIns="50800" lIns="50800" bIns="50800" rIns="50800"/>
            <a:lstStyle/>
            <a:p>
              <a:pPr algn="ctr">
                <a:lnSpc>
                  <a:spcPts val="3657"/>
                </a:lnSpc>
              </a:pPr>
            </a:p>
          </p:txBody>
        </p:sp>
      </p:grpSp>
      <p:sp>
        <p:nvSpPr>
          <p:cNvPr name="TextBox 21" id="21"/>
          <p:cNvSpPr txBox="true"/>
          <p:nvPr/>
        </p:nvSpPr>
        <p:spPr>
          <a:xfrm rot="0">
            <a:off x="12187121" y="5653894"/>
            <a:ext cx="5072179" cy="9432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dolor sit amet, consectetur adipiscing elit. </a:t>
            </a:r>
          </a:p>
        </p:txBody>
      </p:sp>
      <p:sp>
        <p:nvSpPr>
          <p:cNvPr name="TextBox 22" id="22"/>
          <p:cNvSpPr txBox="true"/>
          <p:nvPr/>
        </p:nvSpPr>
        <p:spPr>
          <a:xfrm rot="0">
            <a:off x="12187121" y="5263055"/>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a:t>
            </a:r>
          </a:p>
        </p:txBody>
      </p:sp>
      <p:sp>
        <p:nvSpPr>
          <p:cNvPr name="TextBox 23" id="23"/>
          <p:cNvSpPr txBox="true"/>
          <p:nvPr/>
        </p:nvSpPr>
        <p:spPr>
          <a:xfrm rot="0">
            <a:off x="12187121" y="7225629"/>
            <a:ext cx="5072179"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a:t>
            </a:r>
          </a:p>
        </p:txBody>
      </p:sp>
      <p:sp>
        <p:nvSpPr>
          <p:cNvPr name="TextBox 24" id="24"/>
          <p:cNvSpPr txBox="true"/>
          <p:nvPr/>
        </p:nvSpPr>
        <p:spPr>
          <a:xfrm rot="0">
            <a:off x="12187121" y="6842124"/>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
        <p:nvSpPr>
          <p:cNvPr name="TextBox 25" id="25"/>
          <p:cNvSpPr txBox="true"/>
          <p:nvPr/>
        </p:nvSpPr>
        <p:spPr>
          <a:xfrm rot="0">
            <a:off x="1496999" y="7843286"/>
            <a:ext cx="6175388" cy="14004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dolor sit amet, consectetur adipiscing elit. Maecenas scelerisque sapien quam, et ornare tortor faucibus at.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false" rot="0">
            <a:off x="1466853" y="-423997"/>
            <a:ext cx="4032696" cy="13949578"/>
          </a:xfrm>
          <a:custGeom>
            <a:avLst/>
            <a:gdLst/>
            <a:ahLst/>
            <a:cxnLst/>
            <a:rect r="r" b="b" t="t" l="l"/>
            <a:pathLst>
              <a:path h="13949578" w="4032696">
                <a:moveTo>
                  <a:pt x="0" y="0"/>
                </a:moveTo>
                <a:lnTo>
                  <a:pt x="4032696" y="0"/>
                </a:lnTo>
                <a:lnTo>
                  <a:pt x="4032696" y="13949578"/>
                </a:lnTo>
                <a:lnTo>
                  <a:pt x="0" y="1394957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207990" y="-238070"/>
            <a:ext cx="2177123" cy="10729771"/>
            <a:chOff x="0" y="0"/>
            <a:chExt cx="573399" cy="2825948"/>
          </a:xfrm>
        </p:grpSpPr>
        <p:sp>
          <p:nvSpPr>
            <p:cNvPr name="Freeform 4" id="4"/>
            <p:cNvSpPr/>
            <p:nvPr/>
          </p:nvSpPr>
          <p:spPr>
            <a:xfrm flipH="false" flipV="false" rot="0">
              <a:off x="0" y="0"/>
              <a:ext cx="573399" cy="2825948"/>
            </a:xfrm>
            <a:custGeom>
              <a:avLst/>
              <a:gdLst/>
              <a:ahLst/>
              <a:cxnLst/>
              <a:rect r="r" b="b" t="t" l="l"/>
              <a:pathLst>
                <a:path h="2825948" w="573399">
                  <a:moveTo>
                    <a:pt x="0" y="0"/>
                  </a:moveTo>
                  <a:lnTo>
                    <a:pt x="573399" y="0"/>
                  </a:lnTo>
                  <a:lnTo>
                    <a:pt x="573399" y="2825948"/>
                  </a:lnTo>
                  <a:lnTo>
                    <a:pt x="0" y="2825948"/>
                  </a:lnTo>
                  <a:close/>
                </a:path>
              </a:pathLst>
            </a:custGeom>
            <a:solidFill>
              <a:srgbClr val="3C7F72"/>
            </a:solidFill>
          </p:spPr>
        </p:sp>
        <p:sp>
          <p:nvSpPr>
            <p:cNvPr name="TextBox 5" id="5"/>
            <p:cNvSpPr txBox="true"/>
            <p:nvPr/>
          </p:nvSpPr>
          <p:spPr>
            <a:xfrm>
              <a:off x="0" y="-95250"/>
              <a:ext cx="573399" cy="2921198"/>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7040344" y="895350"/>
            <a:ext cx="8184509" cy="1112585"/>
          </a:xfrm>
          <a:prstGeom prst="rect">
            <a:avLst/>
          </a:prstGeom>
        </p:spPr>
        <p:txBody>
          <a:bodyPr anchor="t" rtlCol="false" tIns="0" lIns="0" bIns="0" rIns="0">
            <a:spAutoFit/>
          </a:bodyPr>
          <a:lstStyle/>
          <a:p>
            <a:pPr algn="l">
              <a:lnSpc>
                <a:spcPts val="9026"/>
              </a:lnSpc>
              <a:spcBef>
                <a:spcPct val="0"/>
              </a:spcBef>
            </a:pPr>
            <a:r>
              <a:rPr lang="en-US" sz="6447">
                <a:solidFill>
                  <a:srgbClr val="3C7F72"/>
                </a:solidFill>
                <a:latin typeface="Montserrat"/>
                <a:ea typeface="Montserrat"/>
                <a:cs typeface="Montserrat"/>
                <a:sym typeface="Montserrat"/>
              </a:rPr>
              <a:t>B</a:t>
            </a:r>
            <a:r>
              <a:rPr lang="en-US" sz="6447">
                <a:solidFill>
                  <a:srgbClr val="3C7F72"/>
                </a:solidFill>
                <a:latin typeface="Montserrat"/>
                <a:ea typeface="Montserrat"/>
                <a:cs typeface="Montserrat"/>
                <a:sym typeface="Montserrat"/>
              </a:rPr>
              <a:t>usiness Model</a:t>
            </a:r>
          </a:p>
        </p:txBody>
      </p:sp>
      <p:sp>
        <p:nvSpPr>
          <p:cNvPr name="TextBox 7" id="7"/>
          <p:cNvSpPr txBox="true"/>
          <p:nvPr/>
        </p:nvSpPr>
        <p:spPr>
          <a:xfrm rot="0">
            <a:off x="7040344" y="3433941"/>
            <a:ext cx="8423984"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8" id="8"/>
          <p:cNvSpPr txBox="true"/>
          <p:nvPr/>
        </p:nvSpPr>
        <p:spPr>
          <a:xfrm rot="0">
            <a:off x="7040344" y="5793761"/>
            <a:ext cx="3291695" cy="630131"/>
          </a:xfrm>
          <a:prstGeom prst="rect">
            <a:avLst/>
          </a:prstGeom>
        </p:spPr>
        <p:txBody>
          <a:bodyPr anchor="t" rtlCol="false" tIns="0" lIns="0" bIns="0" rIns="0">
            <a:spAutoFit/>
          </a:bodyPr>
          <a:lstStyle/>
          <a:p>
            <a:pPr algn="l">
              <a:lnSpc>
                <a:spcPts val="4643"/>
              </a:lnSpc>
              <a:spcBef>
                <a:spcPct val="0"/>
              </a:spcBef>
            </a:pPr>
            <a:r>
              <a:rPr lang="en-US" sz="3316">
                <a:solidFill>
                  <a:srgbClr val="992800"/>
                </a:solidFill>
                <a:latin typeface="Montserrat"/>
                <a:ea typeface="Montserrat"/>
                <a:cs typeface="Montserrat"/>
                <a:sym typeface="Montserrat"/>
              </a:rPr>
              <a:t>Pricing strategy</a:t>
            </a:r>
          </a:p>
        </p:txBody>
      </p:sp>
      <p:sp>
        <p:nvSpPr>
          <p:cNvPr name="TextBox 9" id="9"/>
          <p:cNvSpPr txBox="true"/>
          <p:nvPr/>
        </p:nvSpPr>
        <p:spPr>
          <a:xfrm rot="0">
            <a:off x="7040344" y="6689611"/>
            <a:ext cx="8423984" cy="14004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Maecenas scelerisque sapien quam, et ornare tortor faucibus at. Nullam elementum dolor quis mollis eleifend. Sed in tempus quam. Donec augue tortor, suscipit sit amet cursus in, maximus sit amet tortor.</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false" rot="0">
            <a:off x="-247903" y="6616002"/>
            <a:ext cx="8730552" cy="2891006"/>
          </a:xfrm>
          <a:custGeom>
            <a:avLst/>
            <a:gdLst/>
            <a:ahLst/>
            <a:cxnLst/>
            <a:rect r="r" b="b" t="t" l="l"/>
            <a:pathLst>
              <a:path h="2891006" w="8730552">
                <a:moveTo>
                  <a:pt x="0" y="0"/>
                </a:moveTo>
                <a:lnTo>
                  <a:pt x="8730552" y="0"/>
                </a:lnTo>
                <a:lnTo>
                  <a:pt x="8730552" y="2891007"/>
                </a:lnTo>
                <a:lnTo>
                  <a:pt x="0" y="289100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9144000" y="4067763"/>
            <a:ext cx="8601938" cy="2151474"/>
            <a:chOff x="0" y="0"/>
            <a:chExt cx="2265531" cy="566643"/>
          </a:xfrm>
        </p:grpSpPr>
        <p:sp>
          <p:nvSpPr>
            <p:cNvPr name="Freeform 4" id="4"/>
            <p:cNvSpPr/>
            <p:nvPr/>
          </p:nvSpPr>
          <p:spPr>
            <a:xfrm flipH="false" flipV="false" rot="0">
              <a:off x="0" y="0"/>
              <a:ext cx="2265531" cy="566643"/>
            </a:xfrm>
            <a:custGeom>
              <a:avLst/>
              <a:gdLst/>
              <a:ahLst/>
              <a:cxnLst/>
              <a:rect r="r" b="b" t="t" l="l"/>
              <a:pathLst>
                <a:path h="566643" w="2265531">
                  <a:moveTo>
                    <a:pt x="45901" y="0"/>
                  </a:moveTo>
                  <a:lnTo>
                    <a:pt x="2219630" y="0"/>
                  </a:lnTo>
                  <a:cubicBezTo>
                    <a:pt x="2231804" y="0"/>
                    <a:pt x="2243479" y="4836"/>
                    <a:pt x="2252087" y="13444"/>
                  </a:cubicBezTo>
                  <a:cubicBezTo>
                    <a:pt x="2260695" y="22052"/>
                    <a:pt x="2265531" y="33727"/>
                    <a:pt x="2265531" y="45901"/>
                  </a:cubicBezTo>
                  <a:lnTo>
                    <a:pt x="2265531" y="520742"/>
                  </a:lnTo>
                  <a:cubicBezTo>
                    <a:pt x="2265531" y="532916"/>
                    <a:pt x="2260695" y="544591"/>
                    <a:pt x="2252087" y="553199"/>
                  </a:cubicBezTo>
                  <a:cubicBezTo>
                    <a:pt x="2243479" y="561807"/>
                    <a:pt x="2231804" y="566643"/>
                    <a:pt x="2219630" y="566643"/>
                  </a:cubicBezTo>
                  <a:lnTo>
                    <a:pt x="45901" y="566643"/>
                  </a:lnTo>
                  <a:cubicBezTo>
                    <a:pt x="33727" y="566643"/>
                    <a:pt x="22052" y="561807"/>
                    <a:pt x="13444" y="553199"/>
                  </a:cubicBezTo>
                  <a:cubicBezTo>
                    <a:pt x="4836" y="544591"/>
                    <a:pt x="0" y="532916"/>
                    <a:pt x="0" y="520742"/>
                  </a:cubicBezTo>
                  <a:lnTo>
                    <a:pt x="0" y="45901"/>
                  </a:lnTo>
                  <a:cubicBezTo>
                    <a:pt x="0" y="33727"/>
                    <a:pt x="4836" y="22052"/>
                    <a:pt x="13444" y="13444"/>
                  </a:cubicBezTo>
                  <a:cubicBezTo>
                    <a:pt x="22052" y="4836"/>
                    <a:pt x="33727" y="0"/>
                    <a:pt x="45901" y="0"/>
                  </a:cubicBezTo>
                  <a:close/>
                </a:path>
              </a:pathLst>
            </a:custGeom>
            <a:solidFill>
              <a:srgbClr val="3C7F72"/>
            </a:solidFill>
          </p:spPr>
        </p:sp>
        <p:sp>
          <p:nvSpPr>
            <p:cNvPr name="TextBox 5" id="5"/>
            <p:cNvSpPr txBox="true"/>
            <p:nvPr/>
          </p:nvSpPr>
          <p:spPr>
            <a:xfrm>
              <a:off x="0" y="-95250"/>
              <a:ext cx="2265531" cy="661893"/>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1028700" y="914400"/>
            <a:ext cx="7335560" cy="1044278"/>
          </a:xfrm>
          <a:prstGeom prst="rect">
            <a:avLst/>
          </a:prstGeom>
        </p:spPr>
        <p:txBody>
          <a:bodyPr anchor="t" rtlCol="false" tIns="0" lIns="0" bIns="0" rIns="0">
            <a:spAutoFit/>
          </a:bodyPr>
          <a:lstStyle/>
          <a:p>
            <a:pPr algn="l">
              <a:lnSpc>
                <a:spcPts val="8591"/>
              </a:lnSpc>
              <a:spcBef>
                <a:spcPct val="0"/>
              </a:spcBef>
            </a:pPr>
            <a:r>
              <a:rPr lang="en-US" sz="6136">
                <a:solidFill>
                  <a:srgbClr val="3C7F72"/>
                </a:solidFill>
                <a:latin typeface="Montserrat"/>
                <a:ea typeface="Montserrat"/>
                <a:cs typeface="Montserrat"/>
                <a:sym typeface="Montserrat"/>
              </a:rPr>
              <a:t>Product Overview</a:t>
            </a:r>
          </a:p>
        </p:txBody>
      </p:sp>
      <p:sp>
        <p:nvSpPr>
          <p:cNvPr name="TextBox 7" id="7"/>
          <p:cNvSpPr txBox="true"/>
          <p:nvPr/>
        </p:nvSpPr>
        <p:spPr>
          <a:xfrm rot="0">
            <a:off x="9785610" y="2765823"/>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8" id="8"/>
          <p:cNvSpPr txBox="true"/>
          <p:nvPr/>
        </p:nvSpPr>
        <p:spPr>
          <a:xfrm rot="0">
            <a:off x="9785610" y="2235243"/>
            <a:ext cx="4578555" cy="486089"/>
          </a:xfrm>
          <a:prstGeom prst="rect">
            <a:avLst/>
          </a:prstGeom>
        </p:spPr>
        <p:txBody>
          <a:bodyPr anchor="t" rtlCol="false" tIns="0" lIns="0" bIns="0" rIns="0">
            <a:spAutoFit/>
          </a:bodyPr>
          <a:lstStyle/>
          <a:p>
            <a:pPr algn="l">
              <a:lnSpc>
                <a:spcPts val="3657"/>
              </a:lnSpc>
              <a:spcBef>
                <a:spcPct val="0"/>
              </a:spcBef>
            </a:pPr>
            <a:r>
              <a:rPr lang="en-US" b="true" sz="2612">
                <a:solidFill>
                  <a:srgbClr val="992800"/>
                </a:solidFill>
                <a:latin typeface="Montserrat"/>
                <a:ea typeface="Montserrat"/>
                <a:cs typeface="Montserrat"/>
                <a:sym typeface="Montserrat"/>
              </a:rPr>
              <a:t>Lorem ipsum </a:t>
            </a:r>
          </a:p>
        </p:txBody>
      </p:sp>
      <p:sp>
        <p:nvSpPr>
          <p:cNvPr name="TextBox 9" id="9"/>
          <p:cNvSpPr txBox="true"/>
          <p:nvPr/>
        </p:nvSpPr>
        <p:spPr>
          <a:xfrm rot="0">
            <a:off x="9785610" y="4910713"/>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0" id="10"/>
          <p:cNvSpPr txBox="true"/>
          <p:nvPr/>
        </p:nvSpPr>
        <p:spPr>
          <a:xfrm rot="0">
            <a:off x="9785610" y="4380132"/>
            <a:ext cx="4578555" cy="486089"/>
          </a:xfrm>
          <a:prstGeom prst="rect">
            <a:avLst/>
          </a:prstGeom>
        </p:spPr>
        <p:txBody>
          <a:bodyPr anchor="t" rtlCol="false" tIns="0" lIns="0" bIns="0" rIns="0">
            <a:spAutoFit/>
          </a:bodyPr>
          <a:lstStyle/>
          <a:p>
            <a:pPr algn="l">
              <a:lnSpc>
                <a:spcPts val="3657"/>
              </a:lnSpc>
              <a:spcBef>
                <a:spcPct val="0"/>
              </a:spcBef>
            </a:pPr>
            <a:r>
              <a:rPr lang="en-US" b="true" sz="2612">
                <a:solidFill>
                  <a:srgbClr val="FDF9ED"/>
                </a:solidFill>
                <a:latin typeface="Montserrat"/>
                <a:ea typeface="Montserrat"/>
                <a:cs typeface="Montserrat"/>
                <a:sym typeface="Montserrat"/>
              </a:rPr>
              <a:t>Lorem ipsum </a:t>
            </a:r>
          </a:p>
        </p:txBody>
      </p:sp>
      <p:sp>
        <p:nvSpPr>
          <p:cNvPr name="TextBox 11" id="11"/>
          <p:cNvSpPr txBox="true"/>
          <p:nvPr/>
        </p:nvSpPr>
        <p:spPr>
          <a:xfrm rot="0">
            <a:off x="9785610" y="7051333"/>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2" id="12"/>
          <p:cNvSpPr txBox="true"/>
          <p:nvPr/>
        </p:nvSpPr>
        <p:spPr>
          <a:xfrm rot="0">
            <a:off x="9785610" y="6520752"/>
            <a:ext cx="4578555" cy="486089"/>
          </a:xfrm>
          <a:prstGeom prst="rect">
            <a:avLst/>
          </a:prstGeom>
        </p:spPr>
        <p:txBody>
          <a:bodyPr anchor="t" rtlCol="false" tIns="0" lIns="0" bIns="0" rIns="0">
            <a:spAutoFit/>
          </a:bodyPr>
          <a:lstStyle/>
          <a:p>
            <a:pPr algn="l">
              <a:lnSpc>
                <a:spcPts val="3657"/>
              </a:lnSpc>
              <a:spcBef>
                <a:spcPct val="0"/>
              </a:spcBef>
            </a:pPr>
            <a:r>
              <a:rPr lang="en-US" b="true" sz="2612">
                <a:solidFill>
                  <a:srgbClr val="992800"/>
                </a:solidFill>
                <a:latin typeface="Montserrat"/>
                <a:ea typeface="Montserrat"/>
                <a:cs typeface="Montserrat"/>
                <a:sym typeface="Montserrat"/>
              </a:rPr>
              <a:t>Lorem ipsum </a:t>
            </a:r>
          </a:p>
        </p:txBody>
      </p:sp>
      <p:sp>
        <p:nvSpPr>
          <p:cNvPr name="TextBox 13" id="13"/>
          <p:cNvSpPr txBox="true"/>
          <p:nvPr/>
        </p:nvSpPr>
        <p:spPr>
          <a:xfrm rot="0">
            <a:off x="1152651" y="4029494"/>
            <a:ext cx="5205312" cy="14004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Maecenas scelerisque sapien quam, et ornare tortor faucibus at. Nullam elementum dolor quis mollis eleifend.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false" rot="-5400000">
            <a:off x="13596517" y="-2464859"/>
            <a:ext cx="2320847" cy="8028086"/>
          </a:xfrm>
          <a:custGeom>
            <a:avLst/>
            <a:gdLst/>
            <a:ahLst/>
            <a:cxnLst/>
            <a:rect r="r" b="b" t="t" l="l"/>
            <a:pathLst>
              <a:path h="8028086" w="2320847">
                <a:moveTo>
                  <a:pt x="0" y="0"/>
                </a:moveTo>
                <a:lnTo>
                  <a:pt x="2320847" y="0"/>
                </a:lnTo>
                <a:lnTo>
                  <a:pt x="2320847" y="8028086"/>
                </a:lnTo>
                <a:lnTo>
                  <a:pt x="0" y="802808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555172" y="4885519"/>
            <a:ext cx="5028726" cy="5875007"/>
            <a:chOff x="0" y="0"/>
            <a:chExt cx="1324438" cy="1547327"/>
          </a:xfrm>
        </p:grpSpPr>
        <p:sp>
          <p:nvSpPr>
            <p:cNvPr name="Freeform 4" id="4"/>
            <p:cNvSpPr/>
            <p:nvPr/>
          </p:nvSpPr>
          <p:spPr>
            <a:xfrm flipH="false" flipV="false" rot="0">
              <a:off x="0" y="0"/>
              <a:ext cx="1324438" cy="1547327"/>
            </a:xfrm>
            <a:custGeom>
              <a:avLst/>
              <a:gdLst/>
              <a:ahLst/>
              <a:cxnLst/>
              <a:rect r="r" b="b" t="t" l="l"/>
              <a:pathLst>
                <a:path h="1547327" w="1324438">
                  <a:moveTo>
                    <a:pt x="78516" y="0"/>
                  </a:moveTo>
                  <a:lnTo>
                    <a:pt x="1245922" y="0"/>
                  </a:lnTo>
                  <a:cubicBezTo>
                    <a:pt x="1266746" y="0"/>
                    <a:pt x="1286717" y="8272"/>
                    <a:pt x="1301441" y="22997"/>
                  </a:cubicBezTo>
                  <a:cubicBezTo>
                    <a:pt x="1316166" y="37722"/>
                    <a:pt x="1324438" y="57693"/>
                    <a:pt x="1324438" y="78516"/>
                  </a:cubicBezTo>
                  <a:lnTo>
                    <a:pt x="1324438" y="1468810"/>
                  </a:lnTo>
                  <a:cubicBezTo>
                    <a:pt x="1324438" y="1489634"/>
                    <a:pt x="1316166" y="1509605"/>
                    <a:pt x="1301441" y="1524330"/>
                  </a:cubicBezTo>
                  <a:cubicBezTo>
                    <a:pt x="1286717" y="1539055"/>
                    <a:pt x="1266746" y="1547327"/>
                    <a:pt x="1245922" y="1547327"/>
                  </a:cubicBezTo>
                  <a:lnTo>
                    <a:pt x="78516" y="1547327"/>
                  </a:lnTo>
                  <a:cubicBezTo>
                    <a:pt x="57693" y="1547327"/>
                    <a:pt x="37722" y="1539055"/>
                    <a:pt x="22997" y="1524330"/>
                  </a:cubicBezTo>
                  <a:cubicBezTo>
                    <a:pt x="8272" y="1509605"/>
                    <a:pt x="0" y="1489634"/>
                    <a:pt x="0" y="1468810"/>
                  </a:cubicBezTo>
                  <a:lnTo>
                    <a:pt x="0" y="78516"/>
                  </a:lnTo>
                  <a:cubicBezTo>
                    <a:pt x="0" y="57693"/>
                    <a:pt x="8272" y="37722"/>
                    <a:pt x="22997" y="22997"/>
                  </a:cubicBezTo>
                  <a:cubicBezTo>
                    <a:pt x="37722" y="8272"/>
                    <a:pt x="57693" y="0"/>
                    <a:pt x="78516" y="0"/>
                  </a:cubicBezTo>
                  <a:close/>
                </a:path>
              </a:pathLst>
            </a:custGeom>
            <a:solidFill>
              <a:srgbClr val="FFAF00"/>
            </a:solidFill>
          </p:spPr>
        </p:sp>
        <p:sp>
          <p:nvSpPr>
            <p:cNvPr name="TextBox 5" id="5"/>
            <p:cNvSpPr txBox="true"/>
            <p:nvPr/>
          </p:nvSpPr>
          <p:spPr>
            <a:xfrm>
              <a:off x="0" y="-95250"/>
              <a:ext cx="1324438" cy="1642577"/>
            </a:xfrm>
            <a:prstGeom prst="rect">
              <a:avLst/>
            </a:prstGeom>
          </p:spPr>
          <p:txBody>
            <a:bodyPr anchor="ctr" rtlCol="false" tIns="50800" lIns="50800" bIns="50800" rIns="50800"/>
            <a:lstStyle/>
            <a:p>
              <a:pPr algn="ctr">
                <a:lnSpc>
                  <a:spcPts val="3657"/>
                </a:lnSpc>
              </a:pPr>
            </a:p>
          </p:txBody>
        </p:sp>
      </p:grpSp>
      <p:grpSp>
        <p:nvGrpSpPr>
          <p:cNvPr name="Group 6" id="6"/>
          <p:cNvGrpSpPr/>
          <p:nvPr/>
        </p:nvGrpSpPr>
        <p:grpSpPr>
          <a:xfrm rot="0">
            <a:off x="-193460" y="388761"/>
            <a:ext cx="10936357" cy="2320847"/>
            <a:chOff x="0" y="0"/>
            <a:chExt cx="2880357" cy="611252"/>
          </a:xfrm>
        </p:grpSpPr>
        <p:sp>
          <p:nvSpPr>
            <p:cNvPr name="Freeform 7" id="7"/>
            <p:cNvSpPr/>
            <p:nvPr/>
          </p:nvSpPr>
          <p:spPr>
            <a:xfrm flipH="false" flipV="false" rot="0">
              <a:off x="0" y="0"/>
              <a:ext cx="2880357" cy="611252"/>
            </a:xfrm>
            <a:custGeom>
              <a:avLst/>
              <a:gdLst/>
              <a:ahLst/>
              <a:cxnLst/>
              <a:rect r="r" b="b" t="t" l="l"/>
              <a:pathLst>
                <a:path h="611252" w="2880357">
                  <a:moveTo>
                    <a:pt x="0" y="0"/>
                  </a:moveTo>
                  <a:lnTo>
                    <a:pt x="2880357" y="0"/>
                  </a:lnTo>
                  <a:lnTo>
                    <a:pt x="2880357" y="611252"/>
                  </a:lnTo>
                  <a:lnTo>
                    <a:pt x="0" y="611252"/>
                  </a:lnTo>
                  <a:close/>
                </a:path>
              </a:pathLst>
            </a:custGeom>
            <a:solidFill>
              <a:srgbClr val="3C7F72"/>
            </a:solidFill>
          </p:spPr>
        </p:sp>
        <p:sp>
          <p:nvSpPr>
            <p:cNvPr name="TextBox 8" id="8"/>
            <p:cNvSpPr txBox="true"/>
            <p:nvPr/>
          </p:nvSpPr>
          <p:spPr>
            <a:xfrm>
              <a:off x="0" y="-95250"/>
              <a:ext cx="2880357" cy="706502"/>
            </a:xfrm>
            <a:prstGeom prst="rect">
              <a:avLst/>
            </a:prstGeom>
          </p:spPr>
          <p:txBody>
            <a:bodyPr anchor="ctr" rtlCol="false" tIns="50800" lIns="50800" bIns="50800" rIns="50800"/>
            <a:lstStyle/>
            <a:p>
              <a:pPr algn="ctr">
                <a:lnSpc>
                  <a:spcPts val="3657"/>
                </a:lnSpc>
              </a:pPr>
            </a:p>
          </p:txBody>
        </p:sp>
      </p:grpSp>
      <p:sp>
        <p:nvSpPr>
          <p:cNvPr name="TextBox 9" id="9"/>
          <p:cNvSpPr txBox="true"/>
          <p:nvPr/>
        </p:nvSpPr>
        <p:spPr>
          <a:xfrm rot="0">
            <a:off x="1028700" y="895350"/>
            <a:ext cx="9714197" cy="1174318"/>
          </a:xfrm>
          <a:prstGeom prst="rect">
            <a:avLst/>
          </a:prstGeom>
        </p:spPr>
        <p:txBody>
          <a:bodyPr anchor="t" rtlCol="false" tIns="0" lIns="0" bIns="0" rIns="0">
            <a:spAutoFit/>
          </a:bodyPr>
          <a:lstStyle/>
          <a:p>
            <a:pPr algn="l">
              <a:lnSpc>
                <a:spcPts val="9611"/>
              </a:lnSpc>
              <a:spcBef>
                <a:spcPct val="0"/>
              </a:spcBef>
            </a:pPr>
            <a:r>
              <a:rPr lang="en-US" sz="6865">
                <a:solidFill>
                  <a:srgbClr val="FDF9ED"/>
                </a:solidFill>
                <a:latin typeface="Montserrat"/>
                <a:ea typeface="Montserrat"/>
                <a:cs typeface="Montserrat"/>
                <a:sym typeface="Montserrat"/>
              </a:rPr>
              <a:t>Our User Testimony</a:t>
            </a:r>
          </a:p>
        </p:txBody>
      </p:sp>
      <p:sp>
        <p:nvSpPr>
          <p:cNvPr name="TextBox 10" id="10"/>
          <p:cNvSpPr txBox="true"/>
          <p:nvPr/>
        </p:nvSpPr>
        <p:spPr>
          <a:xfrm rot="0">
            <a:off x="1308634" y="6155247"/>
            <a:ext cx="4261992" cy="18576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1" id="11"/>
          <p:cNvSpPr txBox="true"/>
          <p:nvPr/>
        </p:nvSpPr>
        <p:spPr>
          <a:xfrm rot="0">
            <a:off x="1308634" y="5409605"/>
            <a:ext cx="2679142"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
        <p:nvSpPr>
          <p:cNvPr name="TextBox 12" id="12"/>
          <p:cNvSpPr txBox="true"/>
          <p:nvPr/>
        </p:nvSpPr>
        <p:spPr>
          <a:xfrm rot="0">
            <a:off x="7013004" y="6155247"/>
            <a:ext cx="4261992" cy="18576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3" id="13"/>
          <p:cNvSpPr txBox="true"/>
          <p:nvPr/>
        </p:nvSpPr>
        <p:spPr>
          <a:xfrm rot="0">
            <a:off x="7013004" y="5409605"/>
            <a:ext cx="2679142" cy="4860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Lorem ipsum </a:t>
            </a:r>
          </a:p>
        </p:txBody>
      </p:sp>
      <p:sp>
        <p:nvSpPr>
          <p:cNvPr name="TextBox 14" id="14"/>
          <p:cNvSpPr txBox="true"/>
          <p:nvPr/>
        </p:nvSpPr>
        <p:spPr>
          <a:xfrm rot="0">
            <a:off x="12717373" y="6155247"/>
            <a:ext cx="4261992" cy="18576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5" id="15"/>
          <p:cNvSpPr txBox="true"/>
          <p:nvPr/>
        </p:nvSpPr>
        <p:spPr>
          <a:xfrm rot="0">
            <a:off x="12717373" y="5409605"/>
            <a:ext cx="2679142"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tretch>
            <a:fillRect/>
          </a:stretch>
        </p:blipFill>
        <p:spPr>
          <a:xfrm rot="0">
            <a:off x="376741" y="2718891"/>
            <a:ext cx="8864345" cy="4188764"/>
          </a:xfrm>
          <a:prstGeom prst="rect">
            <a:avLst/>
          </a:prstGeom>
        </p:spPr>
      </p:pic>
      <p:grpSp>
        <p:nvGrpSpPr>
          <p:cNvPr name="Group 3" id="3"/>
          <p:cNvGrpSpPr/>
          <p:nvPr/>
        </p:nvGrpSpPr>
        <p:grpSpPr>
          <a:xfrm rot="0">
            <a:off x="411767" y="6623447"/>
            <a:ext cx="8732233" cy="2631611"/>
            <a:chOff x="0" y="0"/>
            <a:chExt cx="2299847" cy="693099"/>
          </a:xfrm>
        </p:grpSpPr>
        <p:sp>
          <p:nvSpPr>
            <p:cNvPr name="Freeform 4" id="4"/>
            <p:cNvSpPr/>
            <p:nvPr/>
          </p:nvSpPr>
          <p:spPr>
            <a:xfrm flipH="false" flipV="false" rot="0">
              <a:off x="0" y="0"/>
              <a:ext cx="2299847" cy="693099"/>
            </a:xfrm>
            <a:custGeom>
              <a:avLst/>
              <a:gdLst/>
              <a:ahLst/>
              <a:cxnLst/>
              <a:rect r="r" b="b" t="t" l="l"/>
              <a:pathLst>
                <a:path h="693099" w="2299847">
                  <a:moveTo>
                    <a:pt x="45216" y="0"/>
                  </a:moveTo>
                  <a:lnTo>
                    <a:pt x="2254631" y="0"/>
                  </a:lnTo>
                  <a:cubicBezTo>
                    <a:pt x="2266623" y="0"/>
                    <a:pt x="2278124" y="4764"/>
                    <a:pt x="2286604" y="13244"/>
                  </a:cubicBezTo>
                  <a:cubicBezTo>
                    <a:pt x="2295083" y="21723"/>
                    <a:pt x="2299847" y="33224"/>
                    <a:pt x="2299847" y="45216"/>
                  </a:cubicBezTo>
                  <a:lnTo>
                    <a:pt x="2299847" y="647883"/>
                  </a:lnTo>
                  <a:cubicBezTo>
                    <a:pt x="2299847" y="659875"/>
                    <a:pt x="2295083" y="671376"/>
                    <a:pt x="2286604" y="679856"/>
                  </a:cubicBezTo>
                  <a:cubicBezTo>
                    <a:pt x="2278124" y="688336"/>
                    <a:pt x="2266623" y="693099"/>
                    <a:pt x="2254631" y="693099"/>
                  </a:cubicBezTo>
                  <a:lnTo>
                    <a:pt x="45216" y="693099"/>
                  </a:lnTo>
                  <a:cubicBezTo>
                    <a:pt x="33224" y="693099"/>
                    <a:pt x="21723" y="688336"/>
                    <a:pt x="13244" y="679856"/>
                  </a:cubicBezTo>
                  <a:cubicBezTo>
                    <a:pt x="4764" y="671376"/>
                    <a:pt x="0" y="659875"/>
                    <a:pt x="0" y="647883"/>
                  </a:cubicBezTo>
                  <a:lnTo>
                    <a:pt x="0" y="45216"/>
                  </a:lnTo>
                  <a:cubicBezTo>
                    <a:pt x="0" y="33224"/>
                    <a:pt x="4764" y="21723"/>
                    <a:pt x="13244" y="13244"/>
                  </a:cubicBezTo>
                  <a:cubicBezTo>
                    <a:pt x="21723" y="4764"/>
                    <a:pt x="33224" y="0"/>
                    <a:pt x="45216" y="0"/>
                  </a:cubicBezTo>
                  <a:close/>
                </a:path>
              </a:pathLst>
            </a:custGeom>
            <a:solidFill>
              <a:srgbClr val="C70031"/>
            </a:solidFill>
          </p:spPr>
        </p:sp>
        <p:sp>
          <p:nvSpPr>
            <p:cNvPr name="TextBox 5" id="5"/>
            <p:cNvSpPr txBox="true"/>
            <p:nvPr/>
          </p:nvSpPr>
          <p:spPr>
            <a:xfrm>
              <a:off x="0" y="-95250"/>
              <a:ext cx="2299847" cy="788349"/>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1028700" y="1061905"/>
            <a:ext cx="8570238" cy="720064"/>
          </a:xfrm>
          <a:prstGeom prst="rect">
            <a:avLst/>
          </a:prstGeom>
        </p:spPr>
        <p:txBody>
          <a:bodyPr anchor="t" rtlCol="false" tIns="0" lIns="0" bIns="0" rIns="0">
            <a:spAutoFit/>
          </a:bodyPr>
          <a:lstStyle/>
          <a:p>
            <a:pPr algn="l">
              <a:lnSpc>
                <a:spcPts val="5986"/>
              </a:lnSpc>
              <a:spcBef>
                <a:spcPct val="0"/>
              </a:spcBef>
            </a:pPr>
            <a:r>
              <a:rPr lang="en-US" sz="4276">
                <a:solidFill>
                  <a:srgbClr val="3C7F72"/>
                </a:solidFill>
                <a:latin typeface="Montserrat"/>
                <a:ea typeface="Montserrat"/>
                <a:cs typeface="Montserrat"/>
                <a:sym typeface="Montserrat"/>
              </a:rPr>
              <a:t>Competition &amp; Differentiation</a:t>
            </a:r>
          </a:p>
        </p:txBody>
      </p:sp>
      <p:sp>
        <p:nvSpPr>
          <p:cNvPr name="TextBox 7" id="7"/>
          <p:cNvSpPr txBox="true"/>
          <p:nvPr/>
        </p:nvSpPr>
        <p:spPr>
          <a:xfrm rot="0">
            <a:off x="1115436" y="7036671"/>
            <a:ext cx="1170503" cy="495936"/>
          </a:xfrm>
          <a:prstGeom prst="rect">
            <a:avLst/>
          </a:prstGeom>
        </p:spPr>
        <p:txBody>
          <a:bodyPr anchor="t" rtlCol="false" tIns="0" lIns="0" bIns="0" rIns="0">
            <a:spAutoFit/>
          </a:bodyPr>
          <a:lstStyle/>
          <a:p>
            <a:pPr algn="ctr">
              <a:lnSpc>
                <a:spcPts val="3639"/>
              </a:lnSpc>
              <a:spcBef>
                <a:spcPct val="0"/>
              </a:spcBef>
            </a:pPr>
            <a:r>
              <a:rPr lang="en-US" sz="2599">
                <a:solidFill>
                  <a:srgbClr val="FDF9ED"/>
                </a:solidFill>
                <a:latin typeface="Montserrat"/>
                <a:ea typeface="Montserrat"/>
                <a:cs typeface="Montserrat"/>
                <a:sym typeface="Montserrat"/>
              </a:rPr>
              <a:t>Positioning</a:t>
            </a:r>
          </a:p>
        </p:txBody>
      </p:sp>
      <p:sp>
        <p:nvSpPr>
          <p:cNvPr name="TextBox 8" id="8"/>
          <p:cNvSpPr txBox="true"/>
          <p:nvPr/>
        </p:nvSpPr>
        <p:spPr>
          <a:xfrm rot="0">
            <a:off x="1115436" y="7857811"/>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FDF9ED"/>
                </a:solidFill>
                <a:latin typeface="Montserrat"/>
                <a:ea typeface="Montserrat"/>
                <a:cs typeface="Montserrat"/>
                <a:sym typeface="Montserrat"/>
              </a:rPr>
              <a:t>Maecenas scelerisque sapien quam, et ornare tortor faucibus at. Nullam elementum dolor quis mollis eleifend. Sed in tempus quam. </a:t>
            </a:r>
          </a:p>
        </p:txBody>
      </p:sp>
      <p:sp>
        <p:nvSpPr>
          <p:cNvPr name="TextBox 9" id="9"/>
          <p:cNvSpPr txBox="true"/>
          <p:nvPr/>
        </p:nvSpPr>
        <p:spPr>
          <a:xfrm rot="0">
            <a:off x="10296332" y="2740195"/>
            <a:ext cx="1781056" cy="486089"/>
          </a:xfrm>
          <a:prstGeom prst="rect">
            <a:avLst/>
          </a:prstGeom>
        </p:spPr>
        <p:txBody>
          <a:bodyPr anchor="t" rtlCol="false" tIns="0" lIns="0" bIns="0" rIns="0">
            <a:spAutoFit/>
          </a:bodyPr>
          <a:lstStyle/>
          <a:p>
            <a:pPr algn="ctr">
              <a:lnSpc>
                <a:spcPts val="3657"/>
              </a:lnSpc>
              <a:spcBef>
                <a:spcPct val="0"/>
              </a:spcBef>
            </a:pPr>
            <a:r>
              <a:rPr lang="en-US" sz="2612">
                <a:solidFill>
                  <a:srgbClr val="992800"/>
                </a:solidFill>
                <a:latin typeface="Montserrat"/>
                <a:ea typeface="Montserrat"/>
                <a:cs typeface="Montserrat"/>
                <a:sym typeface="Montserrat"/>
              </a:rPr>
              <a:t>O</a:t>
            </a:r>
            <a:r>
              <a:rPr lang="en-US" sz="2612">
                <a:solidFill>
                  <a:srgbClr val="992800"/>
                </a:solidFill>
                <a:latin typeface="Montserrat"/>
                <a:ea typeface="Montserrat"/>
                <a:cs typeface="Montserrat"/>
                <a:sym typeface="Montserrat"/>
              </a:rPr>
              <a:t>ur Advantage</a:t>
            </a:r>
          </a:p>
        </p:txBody>
      </p:sp>
      <p:sp>
        <p:nvSpPr>
          <p:cNvPr name="TextBox 10" id="10"/>
          <p:cNvSpPr txBox="true"/>
          <p:nvPr/>
        </p:nvSpPr>
        <p:spPr>
          <a:xfrm rot="0">
            <a:off x="10296332" y="4155524"/>
            <a:ext cx="6962968"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a:t>
            </a:r>
          </a:p>
        </p:txBody>
      </p:sp>
      <p:sp>
        <p:nvSpPr>
          <p:cNvPr name="TextBox 11" id="11"/>
          <p:cNvSpPr txBox="true"/>
          <p:nvPr/>
        </p:nvSpPr>
        <p:spPr>
          <a:xfrm rot="0">
            <a:off x="10296332" y="3624943"/>
            <a:ext cx="442159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
        <p:nvSpPr>
          <p:cNvPr name="TextBox 12" id="12"/>
          <p:cNvSpPr txBox="true"/>
          <p:nvPr/>
        </p:nvSpPr>
        <p:spPr>
          <a:xfrm rot="0">
            <a:off x="10296332" y="5812127"/>
            <a:ext cx="6962968"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a:t>
            </a:r>
          </a:p>
        </p:txBody>
      </p:sp>
      <p:sp>
        <p:nvSpPr>
          <p:cNvPr name="TextBox 13" id="13"/>
          <p:cNvSpPr txBox="true"/>
          <p:nvPr/>
        </p:nvSpPr>
        <p:spPr>
          <a:xfrm rot="0">
            <a:off x="10296332" y="5281546"/>
            <a:ext cx="442159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
        <p:nvSpPr>
          <p:cNvPr name="TextBox 14" id="14"/>
          <p:cNvSpPr txBox="true"/>
          <p:nvPr/>
        </p:nvSpPr>
        <p:spPr>
          <a:xfrm rot="0">
            <a:off x="10296332" y="7466972"/>
            <a:ext cx="6962968"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a:t>
            </a:r>
          </a:p>
        </p:txBody>
      </p:sp>
      <p:sp>
        <p:nvSpPr>
          <p:cNvPr name="TextBox 15" id="15"/>
          <p:cNvSpPr txBox="true"/>
          <p:nvPr/>
        </p:nvSpPr>
        <p:spPr>
          <a:xfrm rot="0">
            <a:off x="10296332" y="6936391"/>
            <a:ext cx="442159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DF9ED"/>
        </a:solidFill>
      </p:bgPr>
    </p:bg>
    <p:spTree>
      <p:nvGrpSpPr>
        <p:cNvPr id="1" name=""/>
        <p:cNvGrpSpPr/>
        <p:nvPr/>
      </p:nvGrpSpPr>
      <p:grpSpPr>
        <a:xfrm>
          <a:off x="0" y="0"/>
          <a:ext cx="0" cy="0"/>
          <a:chOff x="0" y="0"/>
          <a:chExt cx="0" cy="0"/>
        </a:xfrm>
      </p:grpSpPr>
      <p:sp>
        <p:nvSpPr>
          <p:cNvPr name="Freeform 2" id="2"/>
          <p:cNvSpPr/>
          <p:nvPr/>
        </p:nvSpPr>
        <p:spPr>
          <a:xfrm flipH="false" flipV="true" rot="-5400000">
            <a:off x="11664664" y="-693126"/>
            <a:ext cx="5412618" cy="7834053"/>
          </a:xfrm>
          <a:custGeom>
            <a:avLst/>
            <a:gdLst/>
            <a:ahLst/>
            <a:cxnLst/>
            <a:rect r="r" b="b" t="t" l="l"/>
            <a:pathLst>
              <a:path h="7834053" w="5412618">
                <a:moveTo>
                  <a:pt x="0" y="7834053"/>
                </a:moveTo>
                <a:lnTo>
                  <a:pt x="5412619" y="7834053"/>
                </a:lnTo>
                <a:lnTo>
                  <a:pt x="5412619" y="0"/>
                </a:lnTo>
                <a:lnTo>
                  <a:pt x="0" y="0"/>
                </a:lnTo>
                <a:lnTo>
                  <a:pt x="0" y="7834053"/>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0" y="517591"/>
            <a:ext cx="10577899" cy="2259757"/>
            <a:chOff x="0" y="0"/>
            <a:chExt cx="2785949" cy="595162"/>
          </a:xfrm>
        </p:grpSpPr>
        <p:sp>
          <p:nvSpPr>
            <p:cNvPr name="Freeform 4" id="4"/>
            <p:cNvSpPr/>
            <p:nvPr/>
          </p:nvSpPr>
          <p:spPr>
            <a:xfrm flipH="false" flipV="false" rot="0">
              <a:off x="0" y="0"/>
              <a:ext cx="2785949" cy="595162"/>
            </a:xfrm>
            <a:custGeom>
              <a:avLst/>
              <a:gdLst/>
              <a:ahLst/>
              <a:cxnLst/>
              <a:rect r="r" b="b" t="t" l="l"/>
              <a:pathLst>
                <a:path h="595162" w="2785949">
                  <a:moveTo>
                    <a:pt x="0" y="0"/>
                  </a:moveTo>
                  <a:lnTo>
                    <a:pt x="2785949" y="0"/>
                  </a:lnTo>
                  <a:lnTo>
                    <a:pt x="2785949" y="595162"/>
                  </a:lnTo>
                  <a:lnTo>
                    <a:pt x="0" y="595162"/>
                  </a:lnTo>
                  <a:close/>
                </a:path>
              </a:pathLst>
            </a:custGeom>
            <a:solidFill>
              <a:srgbClr val="FFAF00"/>
            </a:solidFill>
          </p:spPr>
        </p:sp>
        <p:sp>
          <p:nvSpPr>
            <p:cNvPr name="TextBox 5" id="5"/>
            <p:cNvSpPr txBox="true"/>
            <p:nvPr/>
          </p:nvSpPr>
          <p:spPr>
            <a:xfrm>
              <a:off x="0" y="-95250"/>
              <a:ext cx="2785949" cy="690412"/>
            </a:xfrm>
            <a:prstGeom prst="rect">
              <a:avLst/>
            </a:prstGeom>
          </p:spPr>
          <p:txBody>
            <a:bodyPr anchor="ctr" rtlCol="false" tIns="50800" lIns="50800" bIns="50800" rIns="50800"/>
            <a:lstStyle/>
            <a:p>
              <a:pPr algn="ctr">
                <a:lnSpc>
                  <a:spcPts val="3657"/>
                </a:lnSpc>
              </a:pPr>
            </a:p>
          </p:txBody>
        </p:sp>
      </p:grpSp>
      <p:sp>
        <p:nvSpPr>
          <p:cNvPr name="TextBox 6" id="6"/>
          <p:cNvSpPr txBox="true"/>
          <p:nvPr/>
        </p:nvSpPr>
        <p:spPr>
          <a:xfrm rot="0">
            <a:off x="1028700" y="1106734"/>
            <a:ext cx="8925597" cy="976696"/>
          </a:xfrm>
          <a:prstGeom prst="rect">
            <a:avLst/>
          </a:prstGeom>
        </p:spPr>
        <p:txBody>
          <a:bodyPr anchor="t" rtlCol="false" tIns="0" lIns="0" bIns="0" rIns="0">
            <a:spAutoFit/>
          </a:bodyPr>
          <a:lstStyle/>
          <a:p>
            <a:pPr algn="ctr">
              <a:lnSpc>
                <a:spcPts val="8180"/>
              </a:lnSpc>
              <a:spcBef>
                <a:spcPct val="0"/>
              </a:spcBef>
            </a:pPr>
            <a:r>
              <a:rPr lang="en-US" sz="5842">
                <a:solidFill>
                  <a:srgbClr val="3C7F72"/>
                </a:solidFill>
                <a:latin typeface="Montserrat"/>
                <a:ea typeface="Montserrat"/>
                <a:cs typeface="Montserrat"/>
                <a:sym typeface="Montserrat"/>
              </a:rPr>
              <a:t>Go-To-Market Strategy</a:t>
            </a:r>
          </a:p>
        </p:txBody>
      </p:sp>
      <p:sp>
        <p:nvSpPr>
          <p:cNvPr name="TextBox 7" id="7"/>
          <p:cNvSpPr txBox="true"/>
          <p:nvPr/>
        </p:nvSpPr>
        <p:spPr>
          <a:xfrm rot="0">
            <a:off x="1028700" y="5322082"/>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8" id="8"/>
          <p:cNvSpPr txBox="true"/>
          <p:nvPr/>
        </p:nvSpPr>
        <p:spPr>
          <a:xfrm rot="0">
            <a:off x="1028700" y="4791501"/>
            <a:ext cx="6406571"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Distribution &amp; Marketing Channel </a:t>
            </a:r>
          </a:p>
        </p:txBody>
      </p:sp>
      <p:sp>
        <p:nvSpPr>
          <p:cNvPr name="TextBox 9" id="9"/>
          <p:cNvSpPr txBox="true"/>
          <p:nvPr/>
        </p:nvSpPr>
        <p:spPr>
          <a:xfrm rot="0">
            <a:off x="1028700" y="7466972"/>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0" id="10"/>
          <p:cNvSpPr txBox="true"/>
          <p:nvPr/>
        </p:nvSpPr>
        <p:spPr>
          <a:xfrm rot="0">
            <a:off x="1028700" y="6936391"/>
            <a:ext cx="4578555"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Pa</a:t>
            </a:r>
            <a:r>
              <a:rPr lang="en-US" sz="2612">
                <a:solidFill>
                  <a:srgbClr val="992800"/>
                </a:solidFill>
                <a:latin typeface="Montserrat"/>
                <a:ea typeface="Montserrat"/>
                <a:cs typeface="Montserrat"/>
                <a:sym typeface="Montserrat"/>
              </a:rPr>
              <a:t>rtnership Plan</a:t>
            </a:r>
          </a:p>
        </p:txBody>
      </p:sp>
      <p:sp>
        <p:nvSpPr>
          <p:cNvPr name="TextBox 11" id="11"/>
          <p:cNvSpPr txBox="true"/>
          <p:nvPr/>
        </p:nvSpPr>
        <p:spPr>
          <a:xfrm rot="0">
            <a:off x="9785610" y="7466972"/>
            <a:ext cx="7473690" cy="9432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Lorem ipsum dolor sit amet, consectetur adipiscing elit. Maecenas scelerisque sapien quam, et ornare tortor faucibus at. </a:t>
            </a:r>
          </a:p>
        </p:txBody>
      </p:sp>
      <p:sp>
        <p:nvSpPr>
          <p:cNvPr name="TextBox 12" id="12"/>
          <p:cNvSpPr txBox="true"/>
          <p:nvPr/>
        </p:nvSpPr>
        <p:spPr>
          <a:xfrm rot="0">
            <a:off x="9785610" y="6936391"/>
            <a:ext cx="6406571" cy="486089"/>
          </a:xfrm>
          <a:prstGeom prst="rect">
            <a:avLst/>
          </a:prstGeom>
        </p:spPr>
        <p:txBody>
          <a:bodyPr anchor="t" rtlCol="false" tIns="0" lIns="0" bIns="0" rIns="0">
            <a:spAutoFit/>
          </a:bodyPr>
          <a:lstStyle/>
          <a:p>
            <a:pPr algn="l">
              <a:lnSpc>
                <a:spcPts val="3657"/>
              </a:lnSpc>
              <a:spcBef>
                <a:spcPct val="0"/>
              </a:spcBef>
            </a:pPr>
            <a:r>
              <a:rPr lang="en-US" sz="2612">
                <a:solidFill>
                  <a:srgbClr val="992800"/>
                </a:solidFill>
                <a:latin typeface="Montserrat"/>
                <a:ea typeface="Montserrat"/>
                <a:cs typeface="Montserrat"/>
                <a:sym typeface="Montserrat"/>
              </a:rPr>
              <a:t>Cus</a:t>
            </a:r>
            <a:r>
              <a:rPr lang="en-US" sz="2612">
                <a:solidFill>
                  <a:srgbClr val="992800"/>
                </a:solidFill>
                <a:latin typeface="Montserrat"/>
                <a:ea typeface="Montserrat"/>
                <a:cs typeface="Montserrat"/>
                <a:sym typeface="Montserrat"/>
              </a:rPr>
              <a:t>tomer Acquisition Strategy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DAHNn18ztmY</dc:identifier>
  <dcterms:modified xsi:type="dcterms:W3CDTF">2011-08-01T06:04:30Z</dcterms:modified>
  <cp:revision>1</cp:revision>
  <dc:title>Logo</dc:title>
</cp:coreProperties>
</file>